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6" r:id="rId1"/>
  </p:sldMasterIdLst>
  <p:notesMasterIdLst>
    <p:notesMasterId r:id="rId40"/>
  </p:notesMasterIdLst>
  <p:handoutMasterIdLst>
    <p:handoutMasterId r:id="rId41"/>
  </p:handoutMasterIdLst>
  <p:sldIdLst>
    <p:sldId id="258" r:id="rId2"/>
    <p:sldId id="257" r:id="rId3"/>
    <p:sldId id="286" r:id="rId4"/>
    <p:sldId id="281" r:id="rId5"/>
    <p:sldId id="282" r:id="rId6"/>
    <p:sldId id="283" r:id="rId7"/>
    <p:sldId id="284" r:id="rId8"/>
    <p:sldId id="285" r:id="rId9"/>
    <p:sldId id="287" r:id="rId10"/>
    <p:sldId id="288" r:id="rId11"/>
    <p:sldId id="289" r:id="rId12"/>
    <p:sldId id="290" r:id="rId13"/>
    <p:sldId id="291" r:id="rId14"/>
    <p:sldId id="293" r:id="rId15"/>
    <p:sldId id="294" r:id="rId16"/>
    <p:sldId id="295" r:id="rId17"/>
    <p:sldId id="296" r:id="rId18"/>
    <p:sldId id="297" r:id="rId19"/>
    <p:sldId id="298" r:id="rId20"/>
    <p:sldId id="299" r:id="rId21"/>
    <p:sldId id="260" r:id="rId22"/>
    <p:sldId id="268" r:id="rId23"/>
    <p:sldId id="261" r:id="rId24"/>
    <p:sldId id="262" r:id="rId25"/>
    <p:sldId id="263" r:id="rId26"/>
    <p:sldId id="264" r:id="rId27"/>
    <p:sldId id="265" r:id="rId28"/>
    <p:sldId id="266" r:id="rId29"/>
    <p:sldId id="267" r:id="rId30"/>
    <p:sldId id="269" r:id="rId31"/>
    <p:sldId id="273" r:id="rId32"/>
    <p:sldId id="275" r:id="rId33"/>
    <p:sldId id="276" r:id="rId34"/>
    <p:sldId id="277" r:id="rId35"/>
    <p:sldId id="278" r:id="rId36"/>
    <p:sldId id="279" r:id="rId37"/>
    <p:sldId id="300" r:id="rId38"/>
    <p:sldId id="280" r:id="rId39"/>
  </p:sldIdLst>
  <p:sldSz cx="9144000" cy="5143500" type="screen16x9"/>
  <p:notesSz cx="6858000" cy="9144000"/>
  <p:defaultTextStyle>
    <a:defPPr>
      <a:defRPr lang="de-DE"/>
    </a:defPPr>
    <a:lvl1pPr marL="0" algn="l" defTabSz="457096" rtl="0" eaLnBrk="1" latinLnBrk="0" hangingPunct="1">
      <a:defRPr sz="1800" kern="1200">
        <a:solidFill>
          <a:schemeClr val="tx1"/>
        </a:solidFill>
        <a:latin typeface="+mn-lt"/>
        <a:ea typeface="+mn-ea"/>
        <a:cs typeface="+mn-cs"/>
      </a:defRPr>
    </a:lvl1pPr>
    <a:lvl2pPr marL="457096" algn="l" defTabSz="457096" rtl="0" eaLnBrk="1" latinLnBrk="0" hangingPunct="1">
      <a:defRPr sz="1800" kern="1200">
        <a:solidFill>
          <a:schemeClr val="tx1"/>
        </a:solidFill>
        <a:latin typeface="+mn-lt"/>
        <a:ea typeface="+mn-ea"/>
        <a:cs typeface="+mn-cs"/>
      </a:defRPr>
    </a:lvl2pPr>
    <a:lvl3pPr marL="914192" algn="l" defTabSz="457096" rtl="0" eaLnBrk="1" latinLnBrk="0" hangingPunct="1">
      <a:defRPr sz="1800" kern="1200">
        <a:solidFill>
          <a:schemeClr val="tx1"/>
        </a:solidFill>
        <a:latin typeface="+mn-lt"/>
        <a:ea typeface="+mn-ea"/>
        <a:cs typeface="+mn-cs"/>
      </a:defRPr>
    </a:lvl3pPr>
    <a:lvl4pPr marL="1371288" algn="l" defTabSz="457096" rtl="0" eaLnBrk="1" latinLnBrk="0" hangingPunct="1">
      <a:defRPr sz="1800" kern="1200">
        <a:solidFill>
          <a:schemeClr val="tx1"/>
        </a:solidFill>
        <a:latin typeface="+mn-lt"/>
        <a:ea typeface="+mn-ea"/>
        <a:cs typeface="+mn-cs"/>
      </a:defRPr>
    </a:lvl4pPr>
    <a:lvl5pPr marL="1828384" algn="l" defTabSz="457096" rtl="0" eaLnBrk="1" latinLnBrk="0" hangingPunct="1">
      <a:defRPr sz="1800" kern="1200">
        <a:solidFill>
          <a:schemeClr val="tx1"/>
        </a:solidFill>
        <a:latin typeface="+mn-lt"/>
        <a:ea typeface="+mn-ea"/>
        <a:cs typeface="+mn-cs"/>
      </a:defRPr>
    </a:lvl5pPr>
    <a:lvl6pPr marL="2285480" algn="l" defTabSz="457096" rtl="0" eaLnBrk="1" latinLnBrk="0" hangingPunct="1">
      <a:defRPr sz="1800" kern="1200">
        <a:solidFill>
          <a:schemeClr val="tx1"/>
        </a:solidFill>
        <a:latin typeface="+mn-lt"/>
        <a:ea typeface="+mn-ea"/>
        <a:cs typeface="+mn-cs"/>
      </a:defRPr>
    </a:lvl6pPr>
    <a:lvl7pPr marL="2742576" algn="l" defTabSz="457096" rtl="0" eaLnBrk="1" latinLnBrk="0" hangingPunct="1">
      <a:defRPr sz="1800" kern="1200">
        <a:solidFill>
          <a:schemeClr val="tx1"/>
        </a:solidFill>
        <a:latin typeface="+mn-lt"/>
        <a:ea typeface="+mn-ea"/>
        <a:cs typeface="+mn-cs"/>
      </a:defRPr>
    </a:lvl7pPr>
    <a:lvl8pPr marL="3199672" algn="l" defTabSz="457096" rtl="0" eaLnBrk="1" latinLnBrk="0" hangingPunct="1">
      <a:defRPr sz="1800" kern="1200">
        <a:solidFill>
          <a:schemeClr val="tx1"/>
        </a:solidFill>
        <a:latin typeface="+mn-lt"/>
        <a:ea typeface="+mn-ea"/>
        <a:cs typeface="+mn-cs"/>
      </a:defRPr>
    </a:lvl8pPr>
    <a:lvl9pPr marL="3656768" algn="l" defTabSz="45709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06">
          <p15:clr>
            <a:srgbClr val="A4A3A4"/>
          </p15:clr>
        </p15:guide>
        <p15:guide id="2" orient="horz" pos="1567">
          <p15:clr>
            <a:srgbClr val="A4A3A4"/>
          </p15:clr>
        </p15:guide>
        <p15:guide id="3" orient="horz" pos="234">
          <p15:clr>
            <a:srgbClr val="A4A3A4"/>
          </p15:clr>
        </p15:guide>
        <p15:guide id="4" orient="horz" pos="658">
          <p15:clr>
            <a:srgbClr val="A4A3A4"/>
          </p15:clr>
        </p15:guide>
        <p15:guide id="5" orient="horz" pos="201">
          <p15:clr>
            <a:srgbClr val="A4A3A4"/>
          </p15:clr>
        </p15:guide>
        <p15:guide id="6" orient="horz" pos="1206">
          <p15:clr>
            <a:srgbClr val="A4A3A4"/>
          </p15:clr>
        </p15:guide>
        <p15:guide id="7" pos="4314">
          <p15:clr>
            <a:srgbClr val="A4A3A4"/>
          </p15:clr>
        </p15:guide>
        <p15:guide id="8" pos="287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napToObjects="1">
      <p:cViewPr varScale="1">
        <p:scale>
          <a:sx n="150" d="100"/>
          <a:sy n="150" d="100"/>
        </p:scale>
        <p:origin x="456" y="114"/>
      </p:cViewPr>
      <p:guideLst>
        <p:guide orient="horz" pos="1106"/>
        <p:guide orient="horz" pos="1567"/>
        <p:guide orient="horz" pos="234"/>
        <p:guide orient="horz" pos="658"/>
        <p:guide orient="horz" pos="201"/>
        <p:guide orient="horz" pos="1206"/>
        <p:guide pos="4314"/>
        <p:guide pos="2877"/>
      </p:guideLst>
    </p:cSldViewPr>
  </p:slideViewPr>
  <p:notesTextViewPr>
    <p:cViewPr>
      <p:scale>
        <a:sx n="100" d="100"/>
        <a:sy n="100" d="100"/>
      </p:scale>
      <p:origin x="0" y="0"/>
    </p:cViewPr>
  </p:notesTextViewPr>
  <p:notesViewPr>
    <p:cSldViewPr snapToGrid="0" snapToObjects="1">
      <p:cViewPr varScale="1">
        <p:scale>
          <a:sx n="88" d="100"/>
          <a:sy n="88" d="100"/>
        </p:scale>
        <p:origin x="-3870"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A98A522-022A-DE42-AE0F-3F297654DEB1}" type="datetime1">
              <a:rPr lang="de-DE" smtClean="0"/>
              <a:pPr/>
              <a:t>19.03.2024</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B39674F-4B0E-DA42-8186-0A7D4E7C2CE8}" type="slidenum">
              <a:rPr lang="de-DE" smtClean="0"/>
              <a:pPr/>
              <a:t>‹#›</a:t>
            </a:fld>
            <a:endParaRPr lang="de-DE"/>
          </a:p>
        </p:txBody>
      </p:sp>
    </p:spTree>
    <p:extLst>
      <p:ext uri="{BB962C8B-B14F-4D97-AF65-F5344CB8AC3E}">
        <p14:creationId xmlns:p14="http://schemas.microsoft.com/office/powerpoint/2010/main" val="40360995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69775B-D8D0-A847-ABC6-465B2BAD3F7E}" type="datetime1">
              <a:rPr lang="de-DE" smtClean="0"/>
              <a:pPr/>
              <a:t>19.03.2024</a:t>
            </a:fld>
            <a:endParaRPr lang="de-DE"/>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2B266EF-51AE-2C40-8C95-8EB2C49369B2}" type="slidenum">
              <a:rPr lang="de-DE" smtClean="0"/>
              <a:pPr/>
              <a:t>‹#›</a:t>
            </a:fld>
            <a:endParaRPr lang="de-DE"/>
          </a:p>
        </p:txBody>
      </p:sp>
    </p:spTree>
    <p:extLst>
      <p:ext uri="{BB962C8B-B14F-4D97-AF65-F5344CB8AC3E}">
        <p14:creationId xmlns:p14="http://schemas.microsoft.com/office/powerpoint/2010/main" val="139046620"/>
      </p:ext>
    </p:extLst>
  </p:cSld>
  <p:clrMap bg1="lt1" tx1="dk1" bg2="lt2" tx2="dk2" accent1="accent1" accent2="accent2" accent3="accent3" accent4="accent4" accent5="accent5" accent6="accent6" hlink="hlink" folHlink="folHlink"/>
  <p:hf hdr="0" ftr="0" dt="0"/>
  <p:notesStyle>
    <a:lvl1pPr marL="0" algn="l" defTabSz="457096" rtl="0" eaLnBrk="1" latinLnBrk="0" hangingPunct="1">
      <a:defRPr sz="1200" kern="1200">
        <a:solidFill>
          <a:schemeClr val="tx1"/>
        </a:solidFill>
        <a:latin typeface="+mn-lt"/>
        <a:ea typeface="+mn-ea"/>
        <a:cs typeface="+mn-cs"/>
      </a:defRPr>
    </a:lvl1pPr>
    <a:lvl2pPr marL="457096" algn="l" defTabSz="457096" rtl="0" eaLnBrk="1" latinLnBrk="0" hangingPunct="1">
      <a:defRPr sz="1200" kern="1200">
        <a:solidFill>
          <a:schemeClr val="tx1"/>
        </a:solidFill>
        <a:latin typeface="+mn-lt"/>
        <a:ea typeface="+mn-ea"/>
        <a:cs typeface="+mn-cs"/>
      </a:defRPr>
    </a:lvl2pPr>
    <a:lvl3pPr marL="914192" algn="l" defTabSz="457096" rtl="0" eaLnBrk="1" latinLnBrk="0" hangingPunct="1">
      <a:defRPr sz="1200" kern="1200">
        <a:solidFill>
          <a:schemeClr val="tx1"/>
        </a:solidFill>
        <a:latin typeface="+mn-lt"/>
        <a:ea typeface="+mn-ea"/>
        <a:cs typeface="+mn-cs"/>
      </a:defRPr>
    </a:lvl3pPr>
    <a:lvl4pPr marL="1371288" algn="l" defTabSz="457096" rtl="0" eaLnBrk="1" latinLnBrk="0" hangingPunct="1">
      <a:defRPr sz="1200" kern="1200">
        <a:solidFill>
          <a:schemeClr val="tx1"/>
        </a:solidFill>
        <a:latin typeface="+mn-lt"/>
        <a:ea typeface="+mn-ea"/>
        <a:cs typeface="+mn-cs"/>
      </a:defRPr>
    </a:lvl4pPr>
    <a:lvl5pPr marL="1828384" algn="l" defTabSz="457096" rtl="0" eaLnBrk="1" latinLnBrk="0" hangingPunct="1">
      <a:defRPr sz="1200" kern="1200">
        <a:solidFill>
          <a:schemeClr val="tx1"/>
        </a:solidFill>
        <a:latin typeface="+mn-lt"/>
        <a:ea typeface="+mn-ea"/>
        <a:cs typeface="+mn-cs"/>
      </a:defRPr>
    </a:lvl5pPr>
    <a:lvl6pPr marL="2285480" algn="l" defTabSz="457096" rtl="0" eaLnBrk="1" latinLnBrk="0" hangingPunct="1">
      <a:defRPr sz="1200" kern="1200">
        <a:solidFill>
          <a:schemeClr val="tx1"/>
        </a:solidFill>
        <a:latin typeface="+mn-lt"/>
        <a:ea typeface="+mn-ea"/>
        <a:cs typeface="+mn-cs"/>
      </a:defRPr>
    </a:lvl6pPr>
    <a:lvl7pPr marL="2742576" algn="l" defTabSz="457096" rtl="0" eaLnBrk="1" latinLnBrk="0" hangingPunct="1">
      <a:defRPr sz="1200" kern="1200">
        <a:solidFill>
          <a:schemeClr val="tx1"/>
        </a:solidFill>
        <a:latin typeface="+mn-lt"/>
        <a:ea typeface="+mn-ea"/>
        <a:cs typeface="+mn-cs"/>
      </a:defRPr>
    </a:lvl7pPr>
    <a:lvl8pPr marL="3199672" algn="l" defTabSz="457096" rtl="0" eaLnBrk="1" latinLnBrk="0" hangingPunct="1">
      <a:defRPr sz="1200" kern="1200">
        <a:solidFill>
          <a:schemeClr val="tx1"/>
        </a:solidFill>
        <a:latin typeface="+mn-lt"/>
        <a:ea typeface="+mn-ea"/>
        <a:cs typeface="+mn-cs"/>
      </a:defRPr>
    </a:lvl8pPr>
    <a:lvl9pPr marL="3656768" algn="l" defTabSz="457096"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7" name="Untertitel 2"/>
          <p:cNvSpPr>
            <a:spLocks noGrp="1"/>
          </p:cNvSpPr>
          <p:nvPr>
            <p:ph type="subTitle" idx="1"/>
          </p:nvPr>
        </p:nvSpPr>
        <p:spPr>
          <a:xfrm>
            <a:off x="1998828" y="1539166"/>
            <a:ext cx="6687972" cy="1314450"/>
          </a:xfrm>
          <a:prstGeom prst="rect">
            <a:avLst/>
          </a:prstGeom>
        </p:spPr>
        <p:txBody>
          <a:bodyPr lIns="91420" tIns="45709" rIns="91420" bIns="45709" anchor="t" anchorCtr="0">
            <a:normAutofit/>
          </a:bodyPr>
          <a:lstStyle>
            <a:lvl1pPr marL="0" indent="0" algn="l">
              <a:buNone/>
              <a:defRPr>
                <a:solidFill>
                  <a:schemeClr val="tx1">
                    <a:tint val="75000"/>
                  </a:schemeClr>
                </a:solidFill>
              </a:defRPr>
            </a:lvl1pPr>
            <a:lvl2pPr marL="457096" indent="0" algn="ctr">
              <a:buNone/>
              <a:defRPr>
                <a:solidFill>
                  <a:schemeClr val="tx1">
                    <a:tint val="75000"/>
                  </a:schemeClr>
                </a:solidFill>
              </a:defRPr>
            </a:lvl2pPr>
            <a:lvl3pPr marL="914192" indent="0" algn="ctr">
              <a:buNone/>
              <a:defRPr>
                <a:solidFill>
                  <a:schemeClr val="tx1">
                    <a:tint val="75000"/>
                  </a:schemeClr>
                </a:solidFill>
              </a:defRPr>
            </a:lvl3pPr>
            <a:lvl4pPr marL="1371288" indent="0" algn="ctr">
              <a:buNone/>
              <a:defRPr>
                <a:solidFill>
                  <a:schemeClr val="tx1">
                    <a:tint val="75000"/>
                  </a:schemeClr>
                </a:solidFill>
              </a:defRPr>
            </a:lvl4pPr>
            <a:lvl5pPr marL="1828384" indent="0" algn="ctr">
              <a:buNone/>
              <a:defRPr>
                <a:solidFill>
                  <a:schemeClr val="tx1">
                    <a:tint val="75000"/>
                  </a:schemeClr>
                </a:solidFill>
              </a:defRPr>
            </a:lvl5pPr>
            <a:lvl6pPr marL="2285480" indent="0" algn="ctr">
              <a:buNone/>
              <a:defRPr>
                <a:solidFill>
                  <a:schemeClr val="tx1">
                    <a:tint val="75000"/>
                  </a:schemeClr>
                </a:solidFill>
              </a:defRPr>
            </a:lvl6pPr>
            <a:lvl7pPr marL="2742576" indent="0" algn="ctr">
              <a:buNone/>
              <a:defRPr>
                <a:solidFill>
                  <a:schemeClr val="tx1">
                    <a:tint val="75000"/>
                  </a:schemeClr>
                </a:solidFill>
              </a:defRPr>
            </a:lvl7pPr>
            <a:lvl8pPr marL="3199672" indent="0" algn="ctr">
              <a:buNone/>
              <a:defRPr>
                <a:solidFill>
                  <a:schemeClr val="tx1">
                    <a:tint val="75000"/>
                  </a:schemeClr>
                </a:solidFill>
              </a:defRPr>
            </a:lvl8pPr>
            <a:lvl9pPr marL="3656768" indent="0" algn="ctr">
              <a:buNone/>
              <a:defRPr>
                <a:solidFill>
                  <a:schemeClr val="tx1">
                    <a:tint val="75000"/>
                  </a:schemeClr>
                </a:solidFill>
              </a:defRPr>
            </a:lvl9pPr>
          </a:lstStyle>
          <a:p>
            <a:r>
              <a:rPr lang="de-DE"/>
              <a:t>Formatvorlage des Untertitelmasters durch Klicken bearbeiten</a:t>
            </a:r>
            <a:endParaRPr lang="de-DE" dirty="0"/>
          </a:p>
        </p:txBody>
      </p:sp>
      <p:sp>
        <p:nvSpPr>
          <p:cNvPr id="8" name="Titel 1"/>
          <p:cNvSpPr>
            <a:spLocks noGrp="1"/>
          </p:cNvSpPr>
          <p:nvPr>
            <p:ph type="ctrTitle" hasCustomPrompt="1"/>
          </p:nvPr>
        </p:nvSpPr>
        <p:spPr>
          <a:xfrm>
            <a:off x="1998828" y="685959"/>
            <a:ext cx="6687972" cy="853210"/>
          </a:xfrm>
          <a:prstGeom prst="rect">
            <a:avLst/>
          </a:prstGeom>
        </p:spPr>
        <p:txBody>
          <a:bodyPr lIns="91420" tIns="45709" rIns="91420" bIns="45709">
            <a:normAutofit/>
          </a:bodyPr>
          <a:lstStyle>
            <a:lvl1pPr algn="l">
              <a:defRPr sz="4000" b="1">
                <a:solidFill>
                  <a:schemeClr val="tx2"/>
                </a:solidFill>
              </a:defRPr>
            </a:lvl1pPr>
          </a:lstStyle>
          <a:p>
            <a:r>
              <a:rPr lang="de-DE" dirty="0"/>
              <a:t>Präsentationstitel</a:t>
            </a:r>
          </a:p>
        </p:txBody>
      </p:sp>
      <p:sp>
        <p:nvSpPr>
          <p:cNvPr id="2" name="Rechteck 1"/>
          <p:cNvSpPr/>
          <p:nvPr userDrawn="1"/>
        </p:nvSpPr>
        <p:spPr>
          <a:xfrm>
            <a:off x="8039100" y="4625340"/>
            <a:ext cx="792480" cy="5181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6082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7" name="Inhaltsplatzhalter 2"/>
          <p:cNvSpPr>
            <a:spLocks noGrp="1"/>
          </p:cNvSpPr>
          <p:nvPr>
            <p:ph idx="1" hasCustomPrompt="1"/>
          </p:nvPr>
        </p:nvSpPr>
        <p:spPr>
          <a:xfrm>
            <a:off x="708026" y="993228"/>
            <a:ext cx="7727950" cy="3496222"/>
          </a:xfrm>
          <a:prstGeom prst="rect">
            <a:avLst/>
          </a:prstGeom>
        </p:spPr>
        <p:txBody>
          <a:bodyPr lIns="91420" tIns="45709" rIns="91420" bIns="45709"/>
          <a:lstStyle>
            <a:lvl1pPr>
              <a:spcBef>
                <a:spcPts val="0"/>
              </a:spcBef>
              <a:defRPr sz="1800" b="0"/>
            </a:lvl1pPr>
            <a:lvl2pPr marL="742781" indent="-285685">
              <a:spcBef>
                <a:spcPts val="0"/>
              </a:spcBef>
              <a:buFont typeface="Wingdings" panose="05000000000000000000" pitchFamily="2" charset="2"/>
              <a:buChar char="Ø"/>
              <a:defRPr sz="1800" b="0">
                <a:solidFill>
                  <a:schemeClr val="tx1"/>
                </a:solidFill>
              </a:defRPr>
            </a:lvl2pPr>
            <a:lvl3pPr marL="1142740" indent="-228548">
              <a:spcBef>
                <a:spcPts val="0"/>
              </a:spcBef>
              <a:buFont typeface="Arial" panose="020B0604020202020204" pitchFamily="34" charset="0"/>
              <a:buChar char="•"/>
              <a:defRPr sz="1800" b="0">
                <a:solidFill>
                  <a:schemeClr val="tx1"/>
                </a:solidFill>
              </a:defRPr>
            </a:lvl3pPr>
            <a:lvl4pPr marL="1599836" indent="-228548">
              <a:spcBef>
                <a:spcPts val="0"/>
              </a:spcBef>
              <a:buFont typeface="Arial" panose="020B0604020202020204" pitchFamily="34" charset="0"/>
              <a:buChar char="•"/>
              <a:defRPr sz="1800" b="0">
                <a:solidFill>
                  <a:schemeClr val="tx1"/>
                </a:solidFill>
              </a:defRPr>
            </a:lvl4pPr>
            <a:lvl5pPr marL="2056932" indent="-228548">
              <a:spcBef>
                <a:spcPts val="0"/>
              </a:spcBef>
              <a:buFont typeface="Arial" panose="020B0604020202020204" pitchFamily="34" charset="0"/>
              <a:buChar char="•"/>
              <a:defRPr sz="1800" b="0">
                <a:solidFill>
                  <a:schemeClr val="tx1"/>
                </a:solidFill>
              </a:defRPr>
            </a:lvl5pPr>
            <a:lvl6pPr marL="2285480" indent="0">
              <a:buNone/>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p:txBody>
      </p:sp>
      <p:sp>
        <p:nvSpPr>
          <p:cNvPr id="8" name="Titel 7"/>
          <p:cNvSpPr>
            <a:spLocks noGrp="1"/>
          </p:cNvSpPr>
          <p:nvPr>
            <p:ph type="title" hasCustomPrompt="1"/>
          </p:nvPr>
        </p:nvSpPr>
        <p:spPr>
          <a:xfrm>
            <a:off x="1859127" y="180977"/>
            <a:ext cx="5417973" cy="812252"/>
          </a:xfrm>
          <a:prstGeom prst="rect">
            <a:avLst/>
          </a:prstGeom>
        </p:spPr>
        <p:txBody>
          <a:bodyPr/>
          <a:lstStyle>
            <a:lvl1pPr marL="0" marR="0" indent="0" algn="l" defTabSz="457096" rtl="0" eaLnBrk="1" fontAlgn="auto" latinLnBrk="0" hangingPunct="1">
              <a:lnSpc>
                <a:spcPct val="100000"/>
              </a:lnSpc>
              <a:spcBef>
                <a:spcPct val="0"/>
              </a:spcBef>
              <a:spcAft>
                <a:spcPts val="0"/>
              </a:spcAft>
              <a:buClrTx/>
              <a:buSzTx/>
              <a:buFontTx/>
              <a:buNone/>
              <a:tabLst/>
              <a:defRPr sz="3200"/>
            </a:lvl1pPr>
          </a:lstStyle>
          <a:p>
            <a:r>
              <a:rPr lang="de-DE" sz="2400" dirty="0"/>
              <a:t>Folienüberschrift</a:t>
            </a:r>
            <a:endParaRPr lang="de-DE" dirty="0"/>
          </a:p>
        </p:txBody>
      </p:sp>
    </p:spTree>
    <p:extLst>
      <p:ext uri="{BB962C8B-B14F-4D97-AF65-F5344CB8AC3E}">
        <p14:creationId xmlns:p14="http://schemas.microsoft.com/office/powerpoint/2010/main" val="1412228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elfolie">
    <p:spTree>
      <p:nvGrpSpPr>
        <p:cNvPr id="1" name=""/>
        <p:cNvGrpSpPr/>
        <p:nvPr/>
      </p:nvGrpSpPr>
      <p:grpSpPr>
        <a:xfrm>
          <a:off x="0" y="0"/>
          <a:ext cx="0" cy="0"/>
          <a:chOff x="0" y="0"/>
          <a:chExt cx="0" cy="0"/>
        </a:xfrm>
      </p:grpSpPr>
      <p:sp>
        <p:nvSpPr>
          <p:cNvPr id="4" name="Inhaltsplatzhalter 2"/>
          <p:cNvSpPr>
            <a:spLocks noGrp="1"/>
          </p:cNvSpPr>
          <p:nvPr>
            <p:ph idx="1" hasCustomPrompt="1"/>
          </p:nvPr>
        </p:nvSpPr>
        <p:spPr>
          <a:xfrm>
            <a:off x="708026" y="993228"/>
            <a:ext cx="3681094" cy="3496222"/>
          </a:xfrm>
          <a:prstGeom prst="rect">
            <a:avLst/>
          </a:prstGeom>
        </p:spPr>
        <p:txBody>
          <a:bodyPr lIns="91420" tIns="45709" rIns="91420" bIns="45709"/>
          <a:lstStyle>
            <a:lvl1pPr>
              <a:spcBef>
                <a:spcPts val="0"/>
              </a:spcBef>
              <a:defRPr sz="1800" b="0"/>
            </a:lvl1pPr>
            <a:lvl2pPr marL="742781" indent="-285685">
              <a:spcBef>
                <a:spcPts val="0"/>
              </a:spcBef>
              <a:buFont typeface="Wingdings" panose="05000000000000000000" pitchFamily="2" charset="2"/>
              <a:buChar char="Ø"/>
              <a:defRPr sz="1800" b="0">
                <a:solidFill>
                  <a:schemeClr val="tx1"/>
                </a:solidFill>
              </a:defRPr>
            </a:lvl2pPr>
            <a:lvl3pPr marL="1142740" indent="-228548">
              <a:spcBef>
                <a:spcPts val="0"/>
              </a:spcBef>
              <a:buFont typeface="Arial" panose="020B0604020202020204" pitchFamily="34" charset="0"/>
              <a:buChar char="•"/>
              <a:defRPr sz="1800" b="0">
                <a:solidFill>
                  <a:schemeClr val="tx1"/>
                </a:solidFill>
              </a:defRPr>
            </a:lvl3pPr>
            <a:lvl4pPr marL="1599836" indent="-228548">
              <a:spcBef>
                <a:spcPts val="0"/>
              </a:spcBef>
              <a:buFont typeface="Arial" panose="020B0604020202020204" pitchFamily="34" charset="0"/>
              <a:buChar char="•"/>
              <a:defRPr sz="1800" b="0">
                <a:solidFill>
                  <a:schemeClr val="tx1"/>
                </a:solidFill>
              </a:defRPr>
            </a:lvl4pPr>
            <a:lvl5pPr marL="2056932" indent="-228548">
              <a:spcBef>
                <a:spcPts val="0"/>
              </a:spcBef>
              <a:buFont typeface="Arial" panose="020B0604020202020204" pitchFamily="34" charset="0"/>
              <a:buChar char="•"/>
              <a:defRPr sz="1800" b="0">
                <a:solidFill>
                  <a:schemeClr val="tx1"/>
                </a:solidFill>
              </a:defRPr>
            </a:lvl5pPr>
            <a:lvl6pPr marL="2285480" indent="0">
              <a:buNone/>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p:txBody>
      </p:sp>
      <p:sp>
        <p:nvSpPr>
          <p:cNvPr id="6" name="Inhaltsplatzhalter 2"/>
          <p:cNvSpPr>
            <a:spLocks noGrp="1"/>
          </p:cNvSpPr>
          <p:nvPr>
            <p:ph idx="10" hasCustomPrompt="1"/>
          </p:nvPr>
        </p:nvSpPr>
        <p:spPr>
          <a:xfrm>
            <a:off x="4754881" y="993228"/>
            <a:ext cx="3681094" cy="3496222"/>
          </a:xfrm>
          <a:prstGeom prst="rect">
            <a:avLst/>
          </a:prstGeom>
        </p:spPr>
        <p:txBody>
          <a:bodyPr lIns="91420" tIns="45709" rIns="91420" bIns="45709"/>
          <a:lstStyle>
            <a:lvl1pPr>
              <a:spcBef>
                <a:spcPts val="0"/>
              </a:spcBef>
              <a:defRPr sz="1800" b="0"/>
            </a:lvl1pPr>
            <a:lvl2pPr marL="742781" indent="-285685">
              <a:spcBef>
                <a:spcPts val="0"/>
              </a:spcBef>
              <a:buFont typeface="Wingdings" panose="05000000000000000000" pitchFamily="2" charset="2"/>
              <a:buChar char="Ø"/>
              <a:defRPr sz="1800" b="0">
                <a:solidFill>
                  <a:schemeClr val="tx1"/>
                </a:solidFill>
              </a:defRPr>
            </a:lvl2pPr>
            <a:lvl3pPr marL="1142740" indent="-228548">
              <a:spcBef>
                <a:spcPts val="0"/>
              </a:spcBef>
              <a:buFont typeface="Arial" panose="020B0604020202020204" pitchFamily="34" charset="0"/>
              <a:buChar char="•"/>
              <a:defRPr sz="1800" b="0">
                <a:solidFill>
                  <a:schemeClr val="tx1"/>
                </a:solidFill>
              </a:defRPr>
            </a:lvl3pPr>
            <a:lvl4pPr marL="1599836" indent="-228548">
              <a:spcBef>
                <a:spcPts val="0"/>
              </a:spcBef>
              <a:buFont typeface="Arial" panose="020B0604020202020204" pitchFamily="34" charset="0"/>
              <a:buChar char="•"/>
              <a:defRPr sz="1800" b="0">
                <a:solidFill>
                  <a:schemeClr val="tx1"/>
                </a:solidFill>
              </a:defRPr>
            </a:lvl4pPr>
            <a:lvl5pPr marL="2056932" indent="-228548">
              <a:spcBef>
                <a:spcPts val="0"/>
              </a:spcBef>
              <a:buFont typeface="Arial" panose="020B0604020202020204" pitchFamily="34" charset="0"/>
              <a:buChar char="•"/>
              <a:defRPr sz="1800" b="0">
                <a:solidFill>
                  <a:schemeClr val="tx1"/>
                </a:solidFill>
              </a:defRPr>
            </a:lvl5pPr>
            <a:lvl6pPr marL="2285480" indent="0">
              <a:buNone/>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p:txBody>
      </p:sp>
      <p:sp>
        <p:nvSpPr>
          <p:cNvPr id="7" name="Titel 7"/>
          <p:cNvSpPr>
            <a:spLocks noGrp="1"/>
          </p:cNvSpPr>
          <p:nvPr>
            <p:ph type="title" hasCustomPrompt="1"/>
          </p:nvPr>
        </p:nvSpPr>
        <p:spPr>
          <a:xfrm>
            <a:off x="1859127" y="180977"/>
            <a:ext cx="5417973" cy="812252"/>
          </a:xfrm>
          <a:prstGeom prst="rect">
            <a:avLst/>
          </a:prstGeom>
        </p:spPr>
        <p:txBody>
          <a:bodyPr/>
          <a:lstStyle>
            <a:lvl1pPr marL="0" marR="0" indent="0" algn="l" defTabSz="457096" rtl="0" eaLnBrk="1" fontAlgn="auto" latinLnBrk="0" hangingPunct="1">
              <a:lnSpc>
                <a:spcPct val="100000"/>
              </a:lnSpc>
              <a:spcBef>
                <a:spcPct val="0"/>
              </a:spcBef>
              <a:spcAft>
                <a:spcPts val="0"/>
              </a:spcAft>
              <a:buClrTx/>
              <a:buSzTx/>
              <a:buFontTx/>
              <a:buNone/>
              <a:tabLst/>
              <a:defRPr sz="3200"/>
            </a:lvl1pPr>
          </a:lstStyle>
          <a:p>
            <a:r>
              <a:rPr lang="de-DE" sz="2400" dirty="0"/>
              <a:t>Folienüberschrift</a:t>
            </a:r>
            <a:endParaRPr lang="de-DE" dirty="0"/>
          </a:p>
        </p:txBody>
      </p:sp>
    </p:spTree>
    <p:extLst>
      <p:ext uri="{BB962C8B-B14F-4D97-AF65-F5344CB8AC3E}">
        <p14:creationId xmlns:p14="http://schemas.microsoft.com/office/powerpoint/2010/main" val="418646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6" name="Textplatzhalter 5"/>
          <p:cNvSpPr>
            <a:spLocks noGrp="1"/>
          </p:cNvSpPr>
          <p:nvPr>
            <p:ph type="body" sz="quarter" idx="13" hasCustomPrompt="1"/>
          </p:nvPr>
        </p:nvSpPr>
        <p:spPr>
          <a:xfrm>
            <a:off x="1979615" y="1199438"/>
            <a:ext cx="6707187" cy="439735"/>
          </a:xfrm>
          <a:prstGeom prst="rect">
            <a:avLst/>
          </a:prstGeom>
        </p:spPr>
        <p:txBody>
          <a:bodyPr lIns="91420" tIns="45709" rIns="91420" bIns="45709"/>
          <a:lstStyle>
            <a:lvl1pPr marL="0" indent="0">
              <a:buNone/>
              <a:defRPr sz="2000" baseline="0"/>
            </a:lvl1pPr>
          </a:lstStyle>
          <a:p>
            <a:pPr lvl="0"/>
            <a:r>
              <a:rPr lang="de-DE" dirty="0"/>
              <a:t>Abschnittsüberschrift</a:t>
            </a:r>
          </a:p>
        </p:txBody>
      </p:sp>
      <p:sp>
        <p:nvSpPr>
          <p:cNvPr id="7" name="Textplatzhalter 5"/>
          <p:cNvSpPr>
            <a:spLocks noGrp="1"/>
          </p:cNvSpPr>
          <p:nvPr>
            <p:ph type="body" sz="quarter" idx="14" hasCustomPrompt="1"/>
          </p:nvPr>
        </p:nvSpPr>
        <p:spPr>
          <a:xfrm>
            <a:off x="1979615" y="1700616"/>
            <a:ext cx="6707187" cy="2833283"/>
          </a:xfrm>
          <a:prstGeom prst="rect">
            <a:avLst/>
          </a:prstGeom>
        </p:spPr>
        <p:txBody>
          <a:bodyPr lIns="91420" tIns="45709" rIns="91420" bIns="45709">
            <a:normAutofit/>
          </a:bodyPr>
          <a:lstStyle>
            <a:lvl1pPr marL="0" indent="0">
              <a:buNone/>
              <a:defRPr sz="1800" b="0" i="0" baseline="0"/>
            </a:lvl1pPr>
          </a:lstStyle>
          <a:p>
            <a:pPr lvl="0"/>
            <a:r>
              <a:rPr lang="de-DE" dirty="0"/>
              <a:t>Fließtext </a:t>
            </a:r>
          </a:p>
        </p:txBody>
      </p:sp>
    </p:spTree>
    <p:extLst>
      <p:ext uri="{BB962C8B-B14F-4D97-AF65-F5344CB8AC3E}">
        <p14:creationId xmlns:p14="http://schemas.microsoft.com/office/powerpoint/2010/main" val="865976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1264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 name="Bild 7"/>
          <p:cNvPicPr>
            <a:picLocks noChangeAspect="1"/>
          </p:cNvPicPr>
          <p:nvPr/>
        </p:nvPicPr>
        <p:blipFill>
          <a:blip r:embed="rId7"/>
          <a:stretch>
            <a:fillRect/>
          </a:stretch>
        </p:blipFill>
        <p:spPr>
          <a:xfrm>
            <a:off x="7391400" y="190592"/>
            <a:ext cx="1752600" cy="495300"/>
          </a:xfrm>
          <a:prstGeom prst="rect">
            <a:avLst/>
          </a:prstGeom>
        </p:spPr>
      </p:pic>
      <p:pic>
        <p:nvPicPr>
          <p:cNvPr id="7" name="Bild 6"/>
          <p:cNvPicPr>
            <a:picLocks noChangeAspect="1"/>
          </p:cNvPicPr>
          <p:nvPr/>
        </p:nvPicPr>
        <p:blipFill>
          <a:blip r:embed="rId8"/>
          <a:stretch>
            <a:fillRect/>
          </a:stretch>
        </p:blipFill>
        <p:spPr>
          <a:xfrm>
            <a:off x="0" y="190592"/>
            <a:ext cx="1714500" cy="495300"/>
          </a:xfrm>
          <a:prstGeom prst="rect">
            <a:avLst/>
          </a:prstGeom>
        </p:spPr>
      </p:pic>
      <p:sp>
        <p:nvSpPr>
          <p:cNvPr id="2051" name="AutoShape 3"/>
          <p:cNvSpPr>
            <a:spLocks noChangeAspect="1" noChangeArrowheads="1" noTextEdit="1"/>
          </p:cNvSpPr>
          <p:nvPr/>
        </p:nvSpPr>
        <p:spPr bwMode="auto">
          <a:xfrm>
            <a:off x="2065565" y="2466975"/>
            <a:ext cx="1752600" cy="495300"/>
          </a:xfrm>
          <a:prstGeom prst="rect">
            <a:avLst/>
          </a:prstGeom>
          <a:noFill/>
          <a:ln w="9525">
            <a:noFill/>
            <a:miter lim="800000"/>
            <a:headEnd/>
            <a:tailEnd/>
          </a:ln>
        </p:spPr>
        <p:txBody>
          <a:bodyPr vert="horz" wrap="square" lIns="77916" tIns="38958" rIns="77916" bIns="38958" numCol="1" anchor="t" anchorCtr="0" compatLnSpc="1">
            <a:prstTxWarp prst="textNoShape">
              <a:avLst/>
            </a:prstTxWarp>
          </a:bodyPr>
          <a:lstStyle/>
          <a:p>
            <a:endParaRPr lang="de-DE"/>
          </a:p>
        </p:txBody>
      </p:sp>
      <p:sp>
        <p:nvSpPr>
          <p:cNvPr id="2053" name="Freeform 5"/>
          <p:cNvSpPr>
            <a:spLocks/>
          </p:cNvSpPr>
          <p:nvPr/>
        </p:nvSpPr>
        <p:spPr bwMode="auto">
          <a:xfrm rot="10800000">
            <a:off x="0" y="4511279"/>
            <a:ext cx="3505370" cy="511969"/>
          </a:xfrm>
          <a:custGeom>
            <a:avLst/>
            <a:gdLst/>
            <a:ahLst/>
            <a:cxnLst>
              <a:cxn ang="0">
                <a:pos x="65" y="0"/>
              </a:cxn>
              <a:cxn ang="0">
                <a:pos x="65" y="0"/>
              </a:cxn>
              <a:cxn ang="0">
                <a:pos x="0" y="64"/>
              </a:cxn>
              <a:cxn ang="0">
                <a:pos x="0" y="449"/>
              </a:cxn>
              <a:cxn ang="0">
                <a:pos x="65" y="515"/>
              </a:cxn>
              <a:cxn ang="0">
                <a:pos x="1836" y="515"/>
              </a:cxn>
              <a:cxn ang="0">
                <a:pos x="1836" y="0"/>
              </a:cxn>
              <a:cxn ang="0">
                <a:pos x="65" y="0"/>
              </a:cxn>
            </a:cxnLst>
            <a:rect l="0" t="0" r="r" b="b"/>
            <a:pathLst>
              <a:path w="1836" h="515">
                <a:moveTo>
                  <a:pt x="65" y="0"/>
                </a:moveTo>
                <a:lnTo>
                  <a:pt x="65" y="0"/>
                </a:lnTo>
                <a:cubicBezTo>
                  <a:pt x="65" y="0"/>
                  <a:pt x="0" y="0"/>
                  <a:pt x="0" y="64"/>
                </a:cubicBezTo>
                <a:lnTo>
                  <a:pt x="0" y="449"/>
                </a:lnTo>
                <a:cubicBezTo>
                  <a:pt x="0" y="449"/>
                  <a:pt x="0" y="515"/>
                  <a:pt x="65" y="515"/>
                </a:cubicBezTo>
                <a:lnTo>
                  <a:pt x="1836" y="515"/>
                </a:lnTo>
                <a:lnTo>
                  <a:pt x="1836" y="0"/>
                </a:lnTo>
                <a:lnTo>
                  <a:pt x="65" y="0"/>
                </a:lnTo>
                <a:close/>
              </a:path>
            </a:pathLst>
          </a:custGeom>
          <a:solidFill>
            <a:srgbClr val="E6EFF4"/>
          </a:solidFill>
          <a:ln w="0">
            <a:solidFill>
              <a:schemeClr val="accent6">
                <a:lumMod val="20000"/>
                <a:lumOff val="80000"/>
              </a:schemeClr>
            </a:solidFill>
            <a:prstDash val="solid"/>
            <a:round/>
            <a:headEnd/>
            <a:tailEnd/>
          </a:ln>
        </p:spPr>
        <p:txBody>
          <a:bodyPr vert="horz" wrap="square" lIns="77916" tIns="38958" rIns="77916" bIns="38958" numCol="1" anchor="t" anchorCtr="0" compatLnSpc="1">
            <a:prstTxWarp prst="textNoShape">
              <a:avLst/>
            </a:prstTxWarp>
          </a:bodyPr>
          <a:lstStyle/>
          <a:p>
            <a:endParaRPr lang="de-DE"/>
          </a:p>
        </p:txBody>
      </p:sp>
      <p:sp>
        <p:nvSpPr>
          <p:cNvPr id="19" name="Datumsplatzhalter 3"/>
          <p:cNvSpPr txBox="1">
            <a:spLocks/>
          </p:cNvSpPr>
          <p:nvPr/>
        </p:nvSpPr>
        <p:spPr>
          <a:xfrm>
            <a:off x="3962485" y="4767264"/>
            <a:ext cx="2133600" cy="273844"/>
          </a:xfrm>
          <a:prstGeom prst="rect">
            <a:avLst/>
          </a:prstGeom>
        </p:spPr>
        <p:txBody>
          <a:bodyPr vert="horz" lIns="91420" tIns="45709" rIns="91420" bIns="45709" rtlCol="0" anchor="ctr"/>
          <a:lstStyle>
            <a:lvl1pPr algn="l">
              <a:defRPr sz="1400">
                <a:solidFill>
                  <a:schemeClr val="tx2"/>
                </a:solidFill>
              </a:defRPr>
            </a:lvl1pPr>
          </a:lstStyle>
          <a:p>
            <a:pPr marL="0" marR="0" lvl="0" indent="0" algn="l" defTabSz="457096" rtl="0" eaLnBrk="1" fontAlgn="auto" latinLnBrk="0" hangingPunct="1">
              <a:lnSpc>
                <a:spcPct val="100000"/>
              </a:lnSpc>
              <a:spcBef>
                <a:spcPts val="0"/>
              </a:spcBef>
              <a:spcAft>
                <a:spcPts val="0"/>
              </a:spcAft>
              <a:buClrTx/>
              <a:buSzTx/>
              <a:buFontTx/>
              <a:buNone/>
              <a:tabLst/>
              <a:defRPr/>
            </a:pPr>
            <a:fld id="{9D56E8F8-4A2E-934D-B7A3-5A53DFF92968}" type="datetime1">
              <a:rPr kumimoji="0" lang="de-DE" sz="1200" b="0" i="0" u="none" strike="noStrike" kern="1200" cap="none" spc="0" normalizeH="0" baseline="0" noProof="0" smtClean="0">
                <a:ln>
                  <a:noFill/>
                </a:ln>
                <a:solidFill>
                  <a:schemeClr val="tx2"/>
                </a:solidFill>
                <a:effectLst/>
                <a:uLnTx/>
                <a:uFillTx/>
                <a:latin typeface="+mn-lt"/>
                <a:ea typeface="+mn-ea"/>
                <a:cs typeface="+mn-cs"/>
              </a:rPr>
              <a:pPr marL="0" marR="0" lvl="0" indent="0" algn="l" defTabSz="457096" rtl="0" eaLnBrk="1" fontAlgn="auto" latinLnBrk="0" hangingPunct="1">
                <a:lnSpc>
                  <a:spcPct val="100000"/>
                </a:lnSpc>
                <a:spcBef>
                  <a:spcPts val="0"/>
                </a:spcBef>
                <a:spcAft>
                  <a:spcPts val="0"/>
                </a:spcAft>
                <a:buClrTx/>
                <a:buSzTx/>
                <a:buFontTx/>
                <a:buNone/>
                <a:tabLst/>
                <a:defRPr/>
              </a:pPr>
              <a:t>19.03.2024</a:t>
            </a:fld>
            <a:endParaRPr kumimoji="0" lang="de-DE" sz="1200" b="0" i="0" u="none" strike="noStrike" kern="1200" cap="none" spc="0" normalizeH="0" baseline="0" noProof="0" dirty="0">
              <a:ln>
                <a:noFill/>
              </a:ln>
              <a:solidFill>
                <a:schemeClr val="tx2"/>
              </a:solidFill>
              <a:effectLst/>
              <a:uLnTx/>
              <a:uFillTx/>
              <a:latin typeface="+mn-lt"/>
              <a:ea typeface="+mn-ea"/>
              <a:cs typeface="+mn-cs"/>
            </a:endParaRPr>
          </a:p>
        </p:txBody>
      </p:sp>
      <p:sp>
        <p:nvSpPr>
          <p:cNvPr id="14" name="Datumsplatzhalter 3"/>
          <p:cNvSpPr txBox="1">
            <a:spLocks/>
          </p:cNvSpPr>
          <p:nvPr/>
        </p:nvSpPr>
        <p:spPr>
          <a:xfrm>
            <a:off x="6553200" y="4767264"/>
            <a:ext cx="2133600" cy="273844"/>
          </a:xfrm>
          <a:prstGeom prst="rect">
            <a:avLst/>
          </a:prstGeom>
        </p:spPr>
        <p:txBody>
          <a:bodyPr vert="horz" lIns="91420" tIns="45709" rIns="91420" bIns="45709" rtlCol="0" anchor="ctr"/>
          <a:lstStyle>
            <a:lvl1pPr algn="l">
              <a:defRPr sz="1400">
                <a:solidFill>
                  <a:schemeClr val="tx2"/>
                </a:solidFill>
              </a:defRPr>
            </a:lvl1pPr>
          </a:lstStyle>
          <a:p>
            <a:pPr marL="0" marR="0" lvl="0" indent="0" algn="r" defTabSz="457096" rtl="0" eaLnBrk="1" fontAlgn="auto" latinLnBrk="0" hangingPunct="1">
              <a:lnSpc>
                <a:spcPct val="100000"/>
              </a:lnSpc>
              <a:spcBef>
                <a:spcPts val="0"/>
              </a:spcBef>
              <a:spcAft>
                <a:spcPts val="0"/>
              </a:spcAft>
              <a:buClrTx/>
              <a:buSzTx/>
              <a:buFontTx/>
              <a:buNone/>
              <a:tabLst/>
              <a:defRPr/>
            </a:pPr>
            <a:fld id="{EE19A35C-7691-4E93-A320-DD574E8CABB9}" type="slidenum">
              <a:rPr kumimoji="0" lang="de-DE" sz="1200" b="0" i="0" u="none" strike="noStrike" kern="1200" cap="none" spc="0" normalizeH="0" baseline="0" noProof="0" smtClean="0">
                <a:ln>
                  <a:noFill/>
                </a:ln>
                <a:solidFill>
                  <a:schemeClr val="tx2"/>
                </a:solidFill>
                <a:effectLst/>
                <a:uLnTx/>
                <a:uFillTx/>
                <a:latin typeface="+mn-lt"/>
                <a:ea typeface="+mn-ea"/>
                <a:cs typeface="+mn-cs"/>
              </a:rPr>
              <a:pPr marL="0" marR="0" lvl="0" indent="0" algn="r" defTabSz="457096" rtl="0" eaLnBrk="1" fontAlgn="auto" latinLnBrk="0" hangingPunct="1">
                <a:lnSpc>
                  <a:spcPct val="100000"/>
                </a:lnSpc>
                <a:spcBef>
                  <a:spcPts val="0"/>
                </a:spcBef>
                <a:spcAft>
                  <a:spcPts val="0"/>
                </a:spcAft>
                <a:buClrTx/>
                <a:buSzTx/>
                <a:buFontTx/>
                <a:buNone/>
                <a:tabLst/>
                <a:defRPr/>
              </a:pPr>
              <a:t>‹#›</a:t>
            </a:fld>
            <a:endParaRPr kumimoji="0" lang="de-DE" sz="1200" b="0" i="0" u="none" strike="noStrike" kern="1200" cap="none" spc="0" normalizeH="0" baseline="0" noProof="0" dirty="0">
              <a:ln>
                <a:noFill/>
              </a:ln>
              <a:solidFill>
                <a:schemeClr val="tx2"/>
              </a:solidFill>
              <a:effectLst/>
              <a:uLnTx/>
              <a:uFillTx/>
              <a:latin typeface="+mn-lt"/>
              <a:ea typeface="+mn-ea"/>
              <a:cs typeface="+mn-cs"/>
            </a:endParaRPr>
          </a:p>
        </p:txBody>
      </p:sp>
      <p:pic>
        <p:nvPicPr>
          <p:cNvPr id="3" name="Grafik 2"/>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7053" y="4592698"/>
            <a:ext cx="3438004" cy="349131"/>
          </a:xfrm>
          <a:prstGeom prst="rect">
            <a:avLst/>
          </a:prstGeom>
        </p:spPr>
      </p:pic>
    </p:spTree>
    <p:extLst>
      <p:ext uri="{BB962C8B-B14F-4D97-AF65-F5344CB8AC3E}">
        <p14:creationId xmlns:p14="http://schemas.microsoft.com/office/powerpoint/2010/main" val="3166692575"/>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63" r:id="rId3"/>
    <p:sldLayoutId id="2147483659" r:id="rId4"/>
    <p:sldLayoutId id="2147483660" r:id="rId5"/>
  </p:sldLayoutIdLst>
  <p:hf sldNum="0" hdr="0"/>
  <p:txStyles>
    <p:titleStyle>
      <a:lvl1pPr algn="l" defTabSz="457096" rtl="0" eaLnBrk="1" latinLnBrk="0" hangingPunct="1">
        <a:spcBef>
          <a:spcPct val="0"/>
        </a:spcBef>
        <a:buNone/>
        <a:defRPr sz="3200" b="1" kern="1200">
          <a:solidFill>
            <a:schemeClr val="tx2"/>
          </a:solidFill>
          <a:latin typeface="+mj-lt"/>
          <a:ea typeface="+mj-ea"/>
          <a:cs typeface="+mj-cs"/>
        </a:defRPr>
      </a:lvl1pPr>
    </p:titleStyle>
    <p:bodyStyle>
      <a:lvl1pPr marL="233947" indent="-233947" algn="l" defTabSz="457096" rtl="0" eaLnBrk="1" latinLnBrk="0" hangingPunct="1">
        <a:spcBef>
          <a:spcPts val="1200"/>
        </a:spcBef>
        <a:buClrTx/>
        <a:buSzPct val="100000"/>
        <a:buFont typeface="Wingdings" charset="2"/>
        <a:buChar char="§"/>
        <a:defRPr lang="de-DE" sz="2400" b="1" i="0" kern="1200" baseline="0" dirty="0" smtClean="0">
          <a:solidFill>
            <a:schemeClr val="tx1"/>
          </a:solidFill>
          <a:latin typeface="+mn-lt"/>
          <a:ea typeface="+mn-ea"/>
          <a:cs typeface="+mn-cs"/>
        </a:defRPr>
      </a:lvl1pPr>
      <a:lvl2pPr marL="742781" indent="-285685" algn="l" defTabSz="457096" rtl="0" eaLnBrk="1" latinLnBrk="0" hangingPunct="1">
        <a:spcBef>
          <a:spcPct val="20000"/>
        </a:spcBef>
        <a:buFont typeface="Wingdings" charset="2"/>
        <a:buChar char="§"/>
        <a:defRPr lang="de-DE" sz="2000" b="1" i="0" kern="1200" baseline="0" dirty="0" smtClean="0">
          <a:solidFill>
            <a:schemeClr val="accent4">
              <a:lumMod val="75000"/>
            </a:schemeClr>
          </a:solidFill>
          <a:latin typeface="+mn-lt"/>
          <a:ea typeface="+mn-ea"/>
          <a:cs typeface="+mn-cs"/>
        </a:defRPr>
      </a:lvl2pPr>
      <a:lvl3pPr marL="1142740" indent="-228548" algn="l" defTabSz="457096" rtl="0" eaLnBrk="1" latinLnBrk="0" hangingPunct="1">
        <a:spcBef>
          <a:spcPct val="20000"/>
        </a:spcBef>
        <a:buFont typeface="Wingdings" charset="2"/>
        <a:buChar char="§"/>
        <a:defRPr lang="de-DE" sz="2000" b="1" i="0" kern="1200" baseline="0" dirty="0" smtClean="0">
          <a:solidFill>
            <a:schemeClr val="accent4">
              <a:lumMod val="75000"/>
            </a:schemeClr>
          </a:solidFill>
          <a:latin typeface="+mn-lt"/>
          <a:ea typeface="+mn-ea"/>
          <a:cs typeface="+mn-cs"/>
        </a:defRPr>
      </a:lvl3pPr>
      <a:lvl4pPr marL="1599836" indent="-228548" algn="l" defTabSz="457096" rtl="0" eaLnBrk="1" latinLnBrk="0" hangingPunct="1">
        <a:spcBef>
          <a:spcPct val="20000"/>
        </a:spcBef>
        <a:buFont typeface="Wingdings" charset="2"/>
        <a:buChar char="§"/>
        <a:defRPr lang="de-DE" sz="2000" b="0" i="0" kern="1200" baseline="0" dirty="0" smtClean="0">
          <a:solidFill>
            <a:schemeClr val="accent4">
              <a:lumMod val="75000"/>
            </a:schemeClr>
          </a:solidFill>
          <a:latin typeface="+mn-lt"/>
          <a:ea typeface="+mn-ea"/>
          <a:cs typeface="+mn-cs"/>
        </a:defRPr>
      </a:lvl4pPr>
      <a:lvl5pPr marL="2056932" indent="-228548" algn="l" defTabSz="457096" rtl="0" eaLnBrk="1" latinLnBrk="0" hangingPunct="1">
        <a:spcBef>
          <a:spcPct val="20000"/>
        </a:spcBef>
        <a:buFont typeface="Wingdings" charset="2"/>
        <a:buChar char="§"/>
        <a:defRPr lang="de-DE" sz="2000" kern="1200" baseline="0" dirty="0">
          <a:solidFill>
            <a:schemeClr val="accent4">
              <a:lumMod val="75000"/>
            </a:schemeClr>
          </a:solidFill>
          <a:latin typeface="+mn-lt"/>
          <a:ea typeface="+mn-ea"/>
          <a:cs typeface="+mn-cs"/>
        </a:defRPr>
      </a:lvl5pPr>
      <a:lvl6pPr marL="2514028" indent="-228548" algn="l" defTabSz="457096" rtl="0" eaLnBrk="1" latinLnBrk="0" hangingPunct="1">
        <a:spcBef>
          <a:spcPct val="20000"/>
        </a:spcBef>
        <a:buFont typeface="Arial"/>
        <a:buChar char="•"/>
        <a:defRPr sz="2000" kern="1200">
          <a:solidFill>
            <a:schemeClr val="tx1"/>
          </a:solidFill>
          <a:latin typeface="+mn-lt"/>
          <a:ea typeface="+mn-ea"/>
          <a:cs typeface="+mn-cs"/>
        </a:defRPr>
      </a:lvl6pPr>
      <a:lvl7pPr marL="2971124" indent="-228548" algn="l" defTabSz="457096" rtl="0" eaLnBrk="1" latinLnBrk="0" hangingPunct="1">
        <a:spcBef>
          <a:spcPct val="20000"/>
        </a:spcBef>
        <a:buFont typeface="Arial"/>
        <a:buChar char="•"/>
        <a:defRPr sz="2000" kern="1200">
          <a:solidFill>
            <a:schemeClr val="tx1"/>
          </a:solidFill>
          <a:latin typeface="+mn-lt"/>
          <a:ea typeface="+mn-ea"/>
          <a:cs typeface="+mn-cs"/>
        </a:defRPr>
      </a:lvl7pPr>
      <a:lvl8pPr marL="3428220" indent="-228548" algn="l" defTabSz="457096" rtl="0" eaLnBrk="1" latinLnBrk="0" hangingPunct="1">
        <a:spcBef>
          <a:spcPct val="20000"/>
        </a:spcBef>
        <a:buFont typeface="Arial"/>
        <a:buChar char="•"/>
        <a:defRPr sz="2000" kern="1200">
          <a:solidFill>
            <a:schemeClr val="tx1"/>
          </a:solidFill>
          <a:latin typeface="+mn-lt"/>
          <a:ea typeface="+mn-ea"/>
          <a:cs typeface="+mn-cs"/>
        </a:defRPr>
      </a:lvl8pPr>
      <a:lvl9pPr marL="3885316" indent="-228548" algn="l" defTabSz="457096"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096" rtl="0" eaLnBrk="1" latinLnBrk="0" hangingPunct="1">
        <a:defRPr sz="1800" kern="1200">
          <a:solidFill>
            <a:schemeClr val="tx1"/>
          </a:solidFill>
          <a:latin typeface="+mn-lt"/>
          <a:ea typeface="+mn-ea"/>
          <a:cs typeface="+mn-cs"/>
        </a:defRPr>
      </a:lvl1pPr>
      <a:lvl2pPr marL="457096" algn="l" defTabSz="457096" rtl="0" eaLnBrk="1" latinLnBrk="0" hangingPunct="1">
        <a:defRPr sz="1800" kern="1200">
          <a:solidFill>
            <a:schemeClr val="tx1"/>
          </a:solidFill>
          <a:latin typeface="+mn-lt"/>
          <a:ea typeface="+mn-ea"/>
          <a:cs typeface="+mn-cs"/>
        </a:defRPr>
      </a:lvl2pPr>
      <a:lvl3pPr marL="914192" algn="l" defTabSz="457096" rtl="0" eaLnBrk="1" latinLnBrk="0" hangingPunct="1">
        <a:defRPr sz="1800" kern="1200">
          <a:solidFill>
            <a:schemeClr val="tx1"/>
          </a:solidFill>
          <a:latin typeface="+mn-lt"/>
          <a:ea typeface="+mn-ea"/>
          <a:cs typeface="+mn-cs"/>
        </a:defRPr>
      </a:lvl3pPr>
      <a:lvl4pPr marL="1371288" algn="l" defTabSz="457096" rtl="0" eaLnBrk="1" latinLnBrk="0" hangingPunct="1">
        <a:defRPr sz="1800" kern="1200">
          <a:solidFill>
            <a:schemeClr val="tx1"/>
          </a:solidFill>
          <a:latin typeface="+mn-lt"/>
          <a:ea typeface="+mn-ea"/>
          <a:cs typeface="+mn-cs"/>
        </a:defRPr>
      </a:lvl4pPr>
      <a:lvl5pPr marL="1828384" algn="l" defTabSz="457096" rtl="0" eaLnBrk="1" latinLnBrk="0" hangingPunct="1">
        <a:defRPr sz="1800" kern="1200">
          <a:solidFill>
            <a:schemeClr val="tx1"/>
          </a:solidFill>
          <a:latin typeface="+mn-lt"/>
          <a:ea typeface="+mn-ea"/>
          <a:cs typeface="+mn-cs"/>
        </a:defRPr>
      </a:lvl5pPr>
      <a:lvl6pPr marL="2285480" algn="l" defTabSz="457096" rtl="0" eaLnBrk="1" latinLnBrk="0" hangingPunct="1">
        <a:defRPr sz="1800" kern="1200">
          <a:solidFill>
            <a:schemeClr val="tx1"/>
          </a:solidFill>
          <a:latin typeface="+mn-lt"/>
          <a:ea typeface="+mn-ea"/>
          <a:cs typeface="+mn-cs"/>
        </a:defRPr>
      </a:lvl6pPr>
      <a:lvl7pPr marL="2742576" algn="l" defTabSz="457096" rtl="0" eaLnBrk="1" latinLnBrk="0" hangingPunct="1">
        <a:defRPr sz="1800" kern="1200">
          <a:solidFill>
            <a:schemeClr val="tx1"/>
          </a:solidFill>
          <a:latin typeface="+mn-lt"/>
          <a:ea typeface="+mn-ea"/>
          <a:cs typeface="+mn-cs"/>
        </a:defRPr>
      </a:lvl7pPr>
      <a:lvl8pPr marL="3199672" algn="l" defTabSz="457096" rtl="0" eaLnBrk="1" latinLnBrk="0" hangingPunct="1">
        <a:defRPr sz="1800" kern="1200">
          <a:solidFill>
            <a:schemeClr val="tx1"/>
          </a:solidFill>
          <a:latin typeface="+mn-lt"/>
          <a:ea typeface="+mn-ea"/>
          <a:cs typeface="+mn-cs"/>
        </a:defRPr>
      </a:lvl8pPr>
      <a:lvl9pPr marL="3656768" algn="l" defTabSz="45709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p:txBody>
          <a:bodyPr/>
          <a:lstStyle/>
          <a:p>
            <a:r>
              <a:rPr lang="en-US" dirty="0"/>
              <a:t>Developing Raspberry Pi Based Obstacle Avoiding Mobile Robot Guided By Computer Vision For Door Recognition </a:t>
            </a:r>
            <a:endParaRPr lang="en-IN" dirty="0"/>
          </a:p>
          <a:p>
            <a:endParaRPr lang="en-US" dirty="0"/>
          </a:p>
        </p:txBody>
      </p:sp>
      <p:sp>
        <p:nvSpPr>
          <p:cNvPr id="3" name="Titel 2"/>
          <p:cNvSpPr>
            <a:spLocks noGrp="1"/>
          </p:cNvSpPr>
          <p:nvPr>
            <p:ph type="ctrTitle"/>
          </p:nvPr>
        </p:nvSpPr>
        <p:spPr/>
        <p:txBody>
          <a:bodyPr/>
          <a:lstStyle/>
          <a:p>
            <a:r>
              <a:rPr lang="en-US" dirty="0"/>
              <a:t>MOBILE ROBOTICS PROJECT</a:t>
            </a:r>
          </a:p>
        </p:txBody>
      </p:sp>
    </p:spTree>
    <p:extLst>
      <p:ext uri="{BB962C8B-B14F-4D97-AF65-F5344CB8AC3E}">
        <p14:creationId xmlns:p14="http://schemas.microsoft.com/office/powerpoint/2010/main" val="23225372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72AC40-EF2D-4173-A519-D1623241F781}"/>
              </a:ext>
            </a:extLst>
          </p:cNvPr>
          <p:cNvSpPr>
            <a:spLocks noGrp="1"/>
          </p:cNvSpPr>
          <p:nvPr>
            <p:ph type="title"/>
          </p:nvPr>
        </p:nvSpPr>
        <p:spPr/>
        <p:txBody>
          <a:bodyPr/>
          <a:lstStyle/>
          <a:p>
            <a:r>
              <a:rPr lang="en-US" dirty="0"/>
              <a:t>Acquired images to detect door status (open/close)</a:t>
            </a:r>
            <a:br>
              <a:rPr lang="en-IN" dirty="0"/>
            </a:br>
            <a:endParaRPr lang="en-IN" dirty="0"/>
          </a:p>
        </p:txBody>
      </p:sp>
      <p:pic>
        <p:nvPicPr>
          <p:cNvPr id="5" name="Picture 4">
            <a:extLst>
              <a:ext uri="{FF2B5EF4-FFF2-40B4-BE49-F238E27FC236}">
                <a16:creationId xmlns:a16="http://schemas.microsoft.com/office/drawing/2014/main" id="{8955C694-1168-44C5-9227-7A686C47355C}"/>
              </a:ext>
            </a:extLst>
          </p:cNvPr>
          <p:cNvPicPr>
            <a:picLocks noChangeAspect="1"/>
          </p:cNvPicPr>
          <p:nvPr/>
        </p:nvPicPr>
        <p:blipFill>
          <a:blip r:embed="rId2"/>
          <a:stretch>
            <a:fillRect/>
          </a:stretch>
        </p:blipFill>
        <p:spPr>
          <a:xfrm>
            <a:off x="6043615" y="1529706"/>
            <a:ext cx="2753324" cy="2202659"/>
          </a:xfrm>
          <a:prstGeom prst="rect">
            <a:avLst/>
          </a:prstGeom>
        </p:spPr>
      </p:pic>
      <p:pic>
        <p:nvPicPr>
          <p:cNvPr id="7" name="Picture 6">
            <a:extLst>
              <a:ext uri="{FF2B5EF4-FFF2-40B4-BE49-F238E27FC236}">
                <a16:creationId xmlns:a16="http://schemas.microsoft.com/office/drawing/2014/main" id="{DADA6EC1-8860-42BB-A186-7BF9B6B0B32C}"/>
              </a:ext>
            </a:extLst>
          </p:cNvPr>
          <p:cNvPicPr>
            <a:picLocks noChangeAspect="1"/>
          </p:cNvPicPr>
          <p:nvPr/>
        </p:nvPicPr>
        <p:blipFill>
          <a:blip r:embed="rId3"/>
          <a:stretch>
            <a:fillRect/>
          </a:stretch>
        </p:blipFill>
        <p:spPr>
          <a:xfrm>
            <a:off x="3146823" y="1529706"/>
            <a:ext cx="2753324" cy="2202659"/>
          </a:xfrm>
          <a:prstGeom prst="rect">
            <a:avLst/>
          </a:prstGeom>
        </p:spPr>
      </p:pic>
      <p:pic>
        <p:nvPicPr>
          <p:cNvPr id="9" name="Picture 8">
            <a:extLst>
              <a:ext uri="{FF2B5EF4-FFF2-40B4-BE49-F238E27FC236}">
                <a16:creationId xmlns:a16="http://schemas.microsoft.com/office/drawing/2014/main" id="{EF042EC5-062D-4B8E-BBC7-5E1257EE6230}"/>
              </a:ext>
            </a:extLst>
          </p:cNvPr>
          <p:cNvPicPr>
            <a:picLocks noChangeAspect="1"/>
          </p:cNvPicPr>
          <p:nvPr/>
        </p:nvPicPr>
        <p:blipFill>
          <a:blip r:embed="rId4"/>
          <a:stretch>
            <a:fillRect/>
          </a:stretch>
        </p:blipFill>
        <p:spPr>
          <a:xfrm>
            <a:off x="250031" y="1529706"/>
            <a:ext cx="2753324" cy="2202659"/>
          </a:xfrm>
          <a:prstGeom prst="rect">
            <a:avLst/>
          </a:prstGeom>
        </p:spPr>
      </p:pic>
      <p:sp>
        <p:nvSpPr>
          <p:cNvPr id="10" name="Content Placeholder 1">
            <a:extLst>
              <a:ext uri="{FF2B5EF4-FFF2-40B4-BE49-F238E27FC236}">
                <a16:creationId xmlns:a16="http://schemas.microsoft.com/office/drawing/2014/main" id="{80B53112-6B48-47EF-97A5-9F5630AB3A25}"/>
              </a:ext>
            </a:extLst>
          </p:cNvPr>
          <p:cNvSpPr>
            <a:spLocks noGrp="1"/>
          </p:cNvSpPr>
          <p:nvPr>
            <p:ph idx="1"/>
          </p:nvPr>
        </p:nvSpPr>
        <p:spPr>
          <a:xfrm>
            <a:off x="708026" y="3732364"/>
            <a:ext cx="1606549" cy="696761"/>
          </a:xfrm>
        </p:spPr>
        <p:txBody>
          <a:bodyPr/>
          <a:lstStyle/>
          <a:p>
            <a:pPr marL="0" indent="0">
              <a:buNone/>
            </a:pPr>
            <a:r>
              <a:rPr lang="en-US" dirty="0"/>
              <a:t>A. Image taken from inside</a:t>
            </a:r>
            <a:endParaRPr lang="en-IN" dirty="0"/>
          </a:p>
        </p:txBody>
      </p:sp>
      <p:sp>
        <p:nvSpPr>
          <p:cNvPr id="11" name="Content Placeholder 1">
            <a:extLst>
              <a:ext uri="{FF2B5EF4-FFF2-40B4-BE49-F238E27FC236}">
                <a16:creationId xmlns:a16="http://schemas.microsoft.com/office/drawing/2014/main" id="{E0BC15BE-5DB8-4D2D-A9F4-9DF882DE83C2}"/>
              </a:ext>
            </a:extLst>
          </p:cNvPr>
          <p:cNvSpPr txBox="1">
            <a:spLocks/>
          </p:cNvSpPr>
          <p:nvPr/>
        </p:nvSpPr>
        <p:spPr>
          <a:xfrm>
            <a:off x="3720210" y="3732365"/>
            <a:ext cx="1606549" cy="946791"/>
          </a:xfrm>
          <a:prstGeom prst="rect">
            <a:avLst/>
          </a:prstGeom>
        </p:spPr>
        <p:txBody>
          <a:bodyPr lIns="91420" tIns="45709" rIns="91420" bIns="45709"/>
          <a:lstStyle>
            <a:lvl1pPr marL="233947" indent="-233947" algn="l" defTabSz="457096" rtl="0" eaLnBrk="1" latinLnBrk="0" hangingPunct="1">
              <a:spcBef>
                <a:spcPts val="0"/>
              </a:spcBef>
              <a:buClrTx/>
              <a:buSzPct val="100000"/>
              <a:buFont typeface="Wingdings" charset="2"/>
              <a:buChar char="§"/>
              <a:defRPr lang="de-DE" sz="1800" b="0" i="0" kern="1200" baseline="0">
                <a:solidFill>
                  <a:schemeClr val="tx1"/>
                </a:solidFill>
                <a:latin typeface="+mn-lt"/>
                <a:ea typeface="+mn-ea"/>
                <a:cs typeface="+mn-cs"/>
              </a:defRPr>
            </a:lvl1pPr>
            <a:lvl2pPr marL="742781" indent="-285685" algn="l" defTabSz="457096" rtl="0" eaLnBrk="1" latinLnBrk="0" hangingPunct="1">
              <a:spcBef>
                <a:spcPts val="0"/>
              </a:spcBef>
              <a:buFont typeface="Wingdings" panose="05000000000000000000" pitchFamily="2" charset="2"/>
              <a:buChar char="Ø"/>
              <a:defRPr lang="de-DE" sz="1800" b="0" i="0" kern="1200" baseline="0">
                <a:solidFill>
                  <a:schemeClr val="tx1"/>
                </a:solidFill>
                <a:latin typeface="+mn-lt"/>
                <a:ea typeface="+mn-ea"/>
                <a:cs typeface="+mn-cs"/>
              </a:defRPr>
            </a:lvl2pPr>
            <a:lvl3pPr marL="1142740" indent="-228548" algn="l" defTabSz="457096" rtl="0" eaLnBrk="1" latinLnBrk="0" hangingPunct="1">
              <a:spcBef>
                <a:spcPts val="0"/>
              </a:spcBef>
              <a:buFont typeface="Arial" panose="020B0604020202020204" pitchFamily="34" charset="0"/>
              <a:buChar char="•"/>
              <a:defRPr lang="de-DE" sz="1800" b="0" i="0" kern="1200" baseline="0">
                <a:solidFill>
                  <a:schemeClr val="tx1"/>
                </a:solidFill>
                <a:latin typeface="+mn-lt"/>
                <a:ea typeface="+mn-ea"/>
                <a:cs typeface="+mn-cs"/>
              </a:defRPr>
            </a:lvl3pPr>
            <a:lvl4pPr marL="1599836" indent="-228548" algn="l" defTabSz="457096" rtl="0" eaLnBrk="1" latinLnBrk="0" hangingPunct="1">
              <a:spcBef>
                <a:spcPts val="0"/>
              </a:spcBef>
              <a:buFont typeface="Arial" panose="020B0604020202020204" pitchFamily="34" charset="0"/>
              <a:buChar char="•"/>
              <a:defRPr lang="de-DE" sz="1800" b="0" i="0" kern="1200" baseline="0">
                <a:solidFill>
                  <a:schemeClr val="tx1"/>
                </a:solidFill>
                <a:latin typeface="+mn-lt"/>
                <a:ea typeface="+mn-ea"/>
                <a:cs typeface="+mn-cs"/>
              </a:defRPr>
            </a:lvl4pPr>
            <a:lvl5pPr marL="2056932" indent="-228548" algn="l" defTabSz="457096" rtl="0" eaLnBrk="1" latinLnBrk="0" hangingPunct="1">
              <a:spcBef>
                <a:spcPts val="0"/>
              </a:spcBef>
              <a:buFont typeface="Arial" panose="020B0604020202020204" pitchFamily="34" charset="0"/>
              <a:buChar char="•"/>
              <a:defRPr lang="de-DE" sz="1800" b="0" kern="1200" baseline="0">
                <a:solidFill>
                  <a:schemeClr val="tx1"/>
                </a:solidFill>
                <a:latin typeface="+mn-lt"/>
                <a:ea typeface="+mn-ea"/>
                <a:cs typeface="+mn-cs"/>
              </a:defRPr>
            </a:lvl5pPr>
            <a:lvl6pPr marL="2285480" indent="0" algn="l" defTabSz="457096" rtl="0" eaLnBrk="1" latinLnBrk="0" hangingPunct="1">
              <a:spcBef>
                <a:spcPct val="20000"/>
              </a:spcBef>
              <a:buFont typeface="Arial"/>
              <a:buNone/>
              <a:defRPr sz="2000" kern="1200">
                <a:solidFill>
                  <a:schemeClr val="tx1"/>
                </a:solidFill>
                <a:latin typeface="+mn-lt"/>
                <a:ea typeface="+mn-ea"/>
                <a:cs typeface="+mn-cs"/>
              </a:defRPr>
            </a:lvl6pPr>
            <a:lvl7pPr marL="2971124" indent="-228548" algn="l" defTabSz="457096" rtl="0" eaLnBrk="1" latinLnBrk="0" hangingPunct="1">
              <a:spcBef>
                <a:spcPct val="20000"/>
              </a:spcBef>
              <a:buFont typeface="Arial"/>
              <a:buChar char="•"/>
              <a:defRPr sz="2000" kern="1200">
                <a:solidFill>
                  <a:schemeClr val="tx1"/>
                </a:solidFill>
                <a:latin typeface="+mn-lt"/>
                <a:ea typeface="+mn-ea"/>
                <a:cs typeface="+mn-cs"/>
              </a:defRPr>
            </a:lvl7pPr>
            <a:lvl8pPr marL="3428220" indent="-228548" algn="l" defTabSz="457096" rtl="0" eaLnBrk="1" latinLnBrk="0" hangingPunct="1">
              <a:spcBef>
                <a:spcPct val="20000"/>
              </a:spcBef>
              <a:buFont typeface="Arial"/>
              <a:buChar char="•"/>
              <a:defRPr sz="2000" kern="1200">
                <a:solidFill>
                  <a:schemeClr val="tx1"/>
                </a:solidFill>
                <a:latin typeface="+mn-lt"/>
                <a:ea typeface="+mn-ea"/>
                <a:cs typeface="+mn-cs"/>
              </a:defRPr>
            </a:lvl8pPr>
            <a:lvl9pPr marL="3885316" indent="-228548" algn="l" defTabSz="457096"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dirty="0"/>
              <a:t>B. Open Door Image from Corridor</a:t>
            </a:r>
            <a:endParaRPr lang="en-IN" dirty="0"/>
          </a:p>
        </p:txBody>
      </p:sp>
      <p:sp>
        <p:nvSpPr>
          <p:cNvPr id="12" name="Content Placeholder 1">
            <a:extLst>
              <a:ext uri="{FF2B5EF4-FFF2-40B4-BE49-F238E27FC236}">
                <a16:creationId xmlns:a16="http://schemas.microsoft.com/office/drawing/2014/main" id="{FA9C5419-083B-49FC-AF36-64518C38AA77}"/>
              </a:ext>
            </a:extLst>
          </p:cNvPr>
          <p:cNvSpPr txBox="1">
            <a:spLocks/>
          </p:cNvSpPr>
          <p:nvPr/>
        </p:nvSpPr>
        <p:spPr>
          <a:xfrm>
            <a:off x="6732394" y="3732365"/>
            <a:ext cx="1606549" cy="875354"/>
          </a:xfrm>
          <a:prstGeom prst="rect">
            <a:avLst/>
          </a:prstGeom>
        </p:spPr>
        <p:txBody>
          <a:bodyPr lIns="91420" tIns="45709" rIns="91420" bIns="45709"/>
          <a:lstStyle>
            <a:lvl1pPr marL="233947" indent="-233947" algn="l" defTabSz="457096" rtl="0" eaLnBrk="1" latinLnBrk="0" hangingPunct="1">
              <a:spcBef>
                <a:spcPts val="0"/>
              </a:spcBef>
              <a:buClrTx/>
              <a:buSzPct val="100000"/>
              <a:buFont typeface="Wingdings" charset="2"/>
              <a:buChar char="§"/>
              <a:defRPr lang="de-DE" sz="1800" b="0" i="0" kern="1200" baseline="0">
                <a:solidFill>
                  <a:schemeClr val="tx1"/>
                </a:solidFill>
                <a:latin typeface="+mn-lt"/>
                <a:ea typeface="+mn-ea"/>
                <a:cs typeface="+mn-cs"/>
              </a:defRPr>
            </a:lvl1pPr>
            <a:lvl2pPr marL="742781" indent="-285685" algn="l" defTabSz="457096" rtl="0" eaLnBrk="1" latinLnBrk="0" hangingPunct="1">
              <a:spcBef>
                <a:spcPts val="0"/>
              </a:spcBef>
              <a:buFont typeface="Wingdings" panose="05000000000000000000" pitchFamily="2" charset="2"/>
              <a:buChar char="Ø"/>
              <a:defRPr lang="de-DE" sz="1800" b="0" i="0" kern="1200" baseline="0">
                <a:solidFill>
                  <a:schemeClr val="tx1"/>
                </a:solidFill>
                <a:latin typeface="+mn-lt"/>
                <a:ea typeface="+mn-ea"/>
                <a:cs typeface="+mn-cs"/>
              </a:defRPr>
            </a:lvl2pPr>
            <a:lvl3pPr marL="1142740" indent="-228548" algn="l" defTabSz="457096" rtl="0" eaLnBrk="1" latinLnBrk="0" hangingPunct="1">
              <a:spcBef>
                <a:spcPts val="0"/>
              </a:spcBef>
              <a:buFont typeface="Arial" panose="020B0604020202020204" pitchFamily="34" charset="0"/>
              <a:buChar char="•"/>
              <a:defRPr lang="de-DE" sz="1800" b="0" i="0" kern="1200" baseline="0">
                <a:solidFill>
                  <a:schemeClr val="tx1"/>
                </a:solidFill>
                <a:latin typeface="+mn-lt"/>
                <a:ea typeface="+mn-ea"/>
                <a:cs typeface="+mn-cs"/>
              </a:defRPr>
            </a:lvl3pPr>
            <a:lvl4pPr marL="1599836" indent="-228548" algn="l" defTabSz="457096" rtl="0" eaLnBrk="1" latinLnBrk="0" hangingPunct="1">
              <a:spcBef>
                <a:spcPts val="0"/>
              </a:spcBef>
              <a:buFont typeface="Arial" panose="020B0604020202020204" pitchFamily="34" charset="0"/>
              <a:buChar char="•"/>
              <a:defRPr lang="de-DE" sz="1800" b="0" i="0" kern="1200" baseline="0">
                <a:solidFill>
                  <a:schemeClr val="tx1"/>
                </a:solidFill>
                <a:latin typeface="+mn-lt"/>
                <a:ea typeface="+mn-ea"/>
                <a:cs typeface="+mn-cs"/>
              </a:defRPr>
            </a:lvl4pPr>
            <a:lvl5pPr marL="2056932" indent="-228548" algn="l" defTabSz="457096" rtl="0" eaLnBrk="1" latinLnBrk="0" hangingPunct="1">
              <a:spcBef>
                <a:spcPts val="0"/>
              </a:spcBef>
              <a:buFont typeface="Arial" panose="020B0604020202020204" pitchFamily="34" charset="0"/>
              <a:buChar char="•"/>
              <a:defRPr lang="de-DE" sz="1800" b="0" kern="1200" baseline="0">
                <a:solidFill>
                  <a:schemeClr val="tx1"/>
                </a:solidFill>
                <a:latin typeface="+mn-lt"/>
                <a:ea typeface="+mn-ea"/>
                <a:cs typeface="+mn-cs"/>
              </a:defRPr>
            </a:lvl5pPr>
            <a:lvl6pPr marL="2285480" indent="0" algn="l" defTabSz="457096" rtl="0" eaLnBrk="1" latinLnBrk="0" hangingPunct="1">
              <a:spcBef>
                <a:spcPct val="20000"/>
              </a:spcBef>
              <a:buFont typeface="Arial"/>
              <a:buNone/>
              <a:defRPr sz="2000" kern="1200">
                <a:solidFill>
                  <a:schemeClr val="tx1"/>
                </a:solidFill>
                <a:latin typeface="+mn-lt"/>
                <a:ea typeface="+mn-ea"/>
                <a:cs typeface="+mn-cs"/>
              </a:defRPr>
            </a:lvl6pPr>
            <a:lvl7pPr marL="2971124" indent="-228548" algn="l" defTabSz="457096" rtl="0" eaLnBrk="1" latinLnBrk="0" hangingPunct="1">
              <a:spcBef>
                <a:spcPct val="20000"/>
              </a:spcBef>
              <a:buFont typeface="Arial"/>
              <a:buChar char="•"/>
              <a:defRPr sz="2000" kern="1200">
                <a:solidFill>
                  <a:schemeClr val="tx1"/>
                </a:solidFill>
                <a:latin typeface="+mn-lt"/>
                <a:ea typeface="+mn-ea"/>
                <a:cs typeface="+mn-cs"/>
              </a:defRPr>
            </a:lvl7pPr>
            <a:lvl8pPr marL="3428220" indent="-228548" algn="l" defTabSz="457096" rtl="0" eaLnBrk="1" latinLnBrk="0" hangingPunct="1">
              <a:spcBef>
                <a:spcPct val="20000"/>
              </a:spcBef>
              <a:buFont typeface="Arial"/>
              <a:buChar char="•"/>
              <a:defRPr sz="2000" kern="1200">
                <a:solidFill>
                  <a:schemeClr val="tx1"/>
                </a:solidFill>
                <a:latin typeface="+mn-lt"/>
                <a:ea typeface="+mn-ea"/>
                <a:cs typeface="+mn-cs"/>
              </a:defRPr>
            </a:lvl8pPr>
            <a:lvl9pPr marL="3885316" indent="-228548" algn="l" defTabSz="457096"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dirty="0"/>
              <a:t>A. Closed Door Image from Corridor</a:t>
            </a:r>
            <a:endParaRPr lang="en-IN" dirty="0"/>
          </a:p>
        </p:txBody>
      </p:sp>
    </p:spTree>
    <p:extLst>
      <p:ext uri="{BB962C8B-B14F-4D97-AF65-F5344CB8AC3E}">
        <p14:creationId xmlns:p14="http://schemas.microsoft.com/office/powerpoint/2010/main" val="897450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CBE901D-2519-4920-BCD9-581D64083EAA}"/>
              </a:ext>
            </a:extLst>
          </p:cNvPr>
          <p:cNvPicPr>
            <a:picLocks noGrp="1" noChangeAspect="1"/>
          </p:cNvPicPr>
          <p:nvPr>
            <p:ph idx="1"/>
          </p:nvPr>
        </p:nvPicPr>
        <p:blipFill>
          <a:blip r:embed="rId2"/>
          <a:stretch>
            <a:fillRect/>
          </a:stretch>
        </p:blipFill>
        <p:spPr>
          <a:xfrm>
            <a:off x="6150677" y="1209432"/>
            <a:ext cx="2252845" cy="3003798"/>
          </a:xfrm>
        </p:spPr>
      </p:pic>
      <p:sp>
        <p:nvSpPr>
          <p:cNvPr id="3" name="Title 2">
            <a:extLst>
              <a:ext uri="{FF2B5EF4-FFF2-40B4-BE49-F238E27FC236}">
                <a16:creationId xmlns:a16="http://schemas.microsoft.com/office/drawing/2014/main" id="{0C58DF0A-7A9E-4E2C-89DD-64B0BBBF8DF7}"/>
              </a:ext>
            </a:extLst>
          </p:cNvPr>
          <p:cNvSpPr>
            <a:spLocks noGrp="1"/>
          </p:cNvSpPr>
          <p:nvPr>
            <p:ph type="title"/>
          </p:nvPr>
        </p:nvSpPr>
        <p:spPr/>
        <p:txBody>
          <a:bodyPr/>
          <a:lstStyle/>
          <a:p>
            <a:r>
              <a:rPr lang="en-US" dirty="0"/>
              <a:t>Results from OpenCV Harris Corner Detection </a:t>
            </a:r>
            <a:br>
              <a:rPr lang="en-IN" dirty="0"/>
            </a:br>
            <a:endParaRPr lang="en-IN" dirty="0"/>
          </a:p>
        </p:txBody>
      </p:sp>
      <p:pic>
        <p:nvPicPr>
          <p:cNvPr id="7" name="Picture 6">
            <a:extLst>
              <a:ext uri="{FF2B5EF4-FFF2-40B4-BE49-F238E27FC236}">
                <a16:creationId xmlns:a16="http://schemas.microsoft.com/office/drawing/2014/main" id="{BDA5655F-AE6F-4D34-BCED-E1AFA08B9B67}"/>
              </a:ext>
            </a:extLst>
          </p:cNvPr>
          <p:cNvPicPr>
            <a:picLocks noChangeAspect="1"/>
          </p:cNvPicPr>
          <p:nvPr/>
        </p:nvPicPr>
        <p:blipFill>
          <a:blip r:embed="rId3"/>
          <a:stretch>
            <a:fillRect/>
          </a:stretch>
        </p:blipFill>
        <p:spPr>
          <a:xfrm>
            <a:off x="3649454" y="1209432"/>
            <a:ext cx="2252846" cy="3003794"/>
          </a:xfrm>
          <a:prstGeom prst="rect">
            <a:avLst/>
          </a:prstGeom>
        </p:spPr>
      </p:pic>
      <p:pic>
        <p:nvPicPr>
          <p:cNvPr id="8" name="Picture 7">
            <a:extLst>
              <a:ext uri="{FF2B5EF4-FFF2-40B4-BE49-F238E27FC236}">
                <a16:creationId xmlns:a16="http://schemas.microsoft.com/office/drawing/2014/main" id="{5BBC416D-0CEC-4D53-BA85-9467D51195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349" y="1606161"/>
            <a:ext cx="2762919" cy="2210335"/>
          </a:xfrm>
          <a:prstGeom prst="rect">
            <a:avLst/>
          </a:prstGeom>
        </p:spPr>
      </p:pic>
      <p:sp>
        <p:nvSpPr>
          <p:cNvPr id="9" name="TextBox 8">
            <a:extLst>
              <a:ext uri="{FF2B5EF4-FFF2-40B4-BE49-F238E27FC236}">
                <a16:creationId xmlns:a16="http://schemas.microsoft.com/office/drawing/2014/main" id="{98EEC969-7D5C-47F7-9740-91D44A2F98D8}"/>
              </a:ext>
            </a:extLst>
          </p:cNvPr>
          <p:cNvSpPr txBox="1"/>
          <p:nvPr/>
        </p:nvSpPr>
        <p:spPr>
          <a:xfrm>
            <a:off x="3649455" y="4248950"/>
            <a:ext cx="2201276" cy="523220"/>
          </a:xfrm>
          <a:prstGeom prst="rect">
            <a:avLst/>
          </a:prstGeom>
          <a:noFill/>
        </p:spPr>
        <p:txBody>
          <a:bodyPr wrap="square" rtlCol="0">
            <a:spAutoFit/>
          </a:bodyPr>
          <a:lstStyle/>
          <a:p>
            <a:r>
              <a:rPr lang="en-US" sz="1400" dirty="0"/>
              <a:t>A. Corners with low sensitivity </a:t>
            </a:r>
            <a:endParaRPr lang="en-IN" sz="1400" dirty="0"/>
          </a:p>
        </p:txBody>
      </p:sp>
      <p:sp>
        <p:nvSpPr>
          <p:cNvPr id="10" name="TextBox 9">
            <a:extLst>
              <a:ext uri="{FF2B5EF4-FFF2-40B4-BE49-F238E27FC236}">
                <a16:creationId xmlns:a16="http://schemas.microsoft.com/office/drawing/2014/main" id="{AF2D4DA8-5D0A-4C85-89C2-37048E17E94B}"/>
              </a:ext>
            </a:extLst>
          </p:cNvPr>
          <p:cNvSpPr txBox="1"/>
          <p:nvPr/>
        </p:nvSpPr>
        <p:spPr>
          <a:xfrm>
            <a:off x="6150677" y="4214030"/>
            <a:ext cx="2201276" cy="523220"/>
          </a:xfrm>
          <a:prstGeom prst="rect">
            <a:avLst/>
          </a:prstGeom>
          <a:noFill/>
        </p:spPr>
        <p:txBody>
          <a:bodyPr wrap="square" rtlCol="0">
            <a:spAutoFit/>
          </a:bodyPr>
          <a:lstStyle/>
          <a:p>
            <a:r>
              <a:rPr lang="en-US" sz="1400" dirty="0"/>
              <a:t>A. Corners with high sensitivity </a:t>
            </a:r>
            <a:endParaRPr lang="en-IN" sz="1400" dirty="0"/>
          </a:p>
        </p:txBody>
      </p:sp>
    </p:spTree>
    <p:extLst>
      <p:ext uri="{BB962C8B-B14F-4D97-AF65-F5344CB8AC3E}">
        <p14:creationId xmlns:p14="http://schemas.microsoft.com/office/powerpoint/2010/main" val="42373618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A2DA40-982B-49F8-BC86-05AF72E18EE7}"/>
              </a:ext>
            </a:extLst>
          </p:cNvPr>
          <p:cNvSpPr>
            <a:spLocks noGrp="1"/>
          </p:cNvSpPr>
          <p:nvPr>
            <p:ph idx="1"/>
          </p:nvPr>
        </p:nvSpPr>
        <p:spPr/>
        <p:txBody>
          <a:bodyPr/>
          <a:lstStyle/>
          <a:p>
            <a:r>
              <a:rPr lang="en-IN" dirty="0"/>
              <a:t>To better the disadvantages listed in previous slide various approaches were found and tested which are listed as follows:</a:t>
            </a:r>
          </a:p>
          <a:p>
            <a:r>
              <a:rPr lang="en-IN" dirty="0"/>
              <a:t> Contour detection</a:t>
            </a:r>
          </a:p>
          <a:p>
            <a:r>
              <a:rPr lang="en-IN" dirty="0"/>
              <a:t> Edge Detection</a:t>
            </a:r>
          </a:p>
          <a:p>
            <a:r>
              <a:rPr lang="en-US" dirty="0"/>
              <a:t> Flood Fill (or in other words, “neighborhood fill”)</a:t>
            </a:r>
          </a:p>
          <a:p>
            <a:endParaRPr lang="en-IN" dirty="0"/>
          </a:p>
          <a:p>
            <a:endParaRPr lang="en-IN" dirty="0"/>
          </a:p>
        </p:txBody>
      </p:sp>
      <p:sp>
        <p:nvSpPr>
          <p:cNvPr id="3" name="Title 2">
            <a:extLst>
              <a:ext uri="{FF2B5EF4-FFF2-40B4-BE49-F238E27FC236}">
                <a16:creationId xmlns:a16="http://schemas.microsoft.com/office/drawing/2014/main" id="{06ED989B-FCDF-4681-A548-2B2D4A3E6FB5}"/>
              </a:ext>
            </a:extLst>
          </p:cNvPr>
          <p:cNvSpPr>
            <a:spLocks noGrp="1"/>
          </p:cNvSpPr>
          <p:nvPr>
            <p:ph type="title"/>
          </p:nvPr>
        </p:nvSpPr>
        <p:spPr/>
        <p:txBody>
          <a:bodyPr/>
          <a:lstStyle/>
          <a:p>
            <a:r>
              <a:rPr lang="en-US" dirty="0"/>
              <a:t>Various other Approaches</a:t>
            </a:r>
            <a:br>
              <a:rPr lang="en-IN" dirty="0"/>
            </a:br>
            <a:endParaRPr lang="en-IN" dirty="0"/>
          </a:p>
        </p:txBody>
      </p:sp>
    </p:spTree>
    <p:extLst>
      <p:ext uri="{BB962C8B-B14F-4D97-AF65-F5344CB8AC3E}">
        <p14:creationId xmlns:p14="http://schemas.microsoft.com/office/powerpoint/2010/main" val="2737143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A2DA40-982B-49F8-BC86-05AF72E18EE7}"/>
              </a:ext>
            </a:extLst>
          </p:cNvPr>
          <p:cNvSpPr>
            <a:spLocks noGrp="1"/>
          </p:cNvSpPr>
          <p:nvPr>
            <p:ph idx="1"/>
          </p:nvPr>
        </p:nvSpPr>
        <p:spPr>
          <a:xfrm>
            <a:off x="133350" y="840828"/>
            <a:ext cx="8928100" cy="708572"/>
          </a:xfrm>
        </p:spPr>
        <p:txBody>
          <a:bodyPr/>
          <a:lstStyle/>
          <a:p>
            <a:pPr marL="0" indent="0">
              <a:buNone/>
            </a:pPr>
            <a:r>
              <a:rPr lang="en-US" dirty="0"/>
              <a:t>This algorithm required a much high dynamic range and contrast and a simplified image (in terms of clutter in the image) to perform and thus did not prove useful for our objective.</a:t>
            </a:r>
          </a:p>
        </p:txBody>
      </p:sp>
      <p:sp>
        <p:nvSpPr>
          <p:cNvPr id="3" name="Title 2">
            <a:extLst>
              <a:ext uri="{FF2B5EF4-FFF2-40B4-BE49-F238E27FC236}">
                <a16:creationId xmlns:a16="http://schemas.microsoft.com/office/drawing/2014/main" id="{06ED989B-FCDF-4681-A548-2B2D4A3E6FB5}"/>
              </a:ext>
            </a:extLst>
          </p:cNvPr>
          <p:cNvSpPr>
            <a:spLocks noGrp="1"/>
          </p:cNvSpPr>
          <p:nvPr>
            <p:ph type="title"/>
          </p:nvPr>
        </p:nvSpPr>
        <p:spPr/>
        <p:txBody>
          <a:bodyPr/>
          <a:lstStyle/>
          <a:p>
            <a:r>
              <a:rPr lang="en-US" dirty="0"/>
              <a:t>Contour Detection</a:t>
            </a:r>
            <a:br>
              <a:rPr lang="en-IN" dirty="0"/>
            </a:br>
            <a:endParaRPr lang="en-IN" dirty="0"/>
          </a:p>
        </p:txBody>
      </p:sp>
      <p:pic>
        <p:nvPicPr>
          <p:cNvPr id="5" name="Picture 4">
            <a:extLst>
              <a:ext uri="{FF2B5EF4-FFF2-40B4-BE49-F238E27FC236}">
                <a16:creationId xmlns:a16="http://schemas.microsoft.com/office/drawing/2014/main" id="{689D1279-C2B4-5A2B-2FCC-269259A5B61E}"/>
              </a:ext>
            </a:extLst>
          </p:cNvPr>
          <p:cNvPicPr>
            <a:picLocks noChangeAspect="1"/>
          </p:cNvPicPr>
          <p:nvPr/>
        </p:nvPicPr>
        <p:blipFill>
          <a:blip r:embed="rId2"/>
          <a:stretch>
            <a:fillRect/>
          </a:stretch>
        </p:blipFill>
        <p:spPr>
          <a:xfrm>
            <a:off x="5124558" y="1549400"/>
            <a:ext cx="3282844" cy="2626275"/>
          </a:xfrm>
          <a:prstGeom prst="rect">
            <a:avLst/>
          </a:prstGeom>
        </p:spPr>
      </p:pic>
      <p:pic>
        <p:nvPicPr>
          <p:cNvPr id="6" name="Picture 5">
            <a:extLst>
              <a:ext uri="{FF2B5EF4-FFF2-40B4-BE49-F238E27FC236}">
                <a16:creationId xmlns:a16="http://schemas.microsoft.com/office/drawing/2014/main" id="{54F41CFC-A586-7B2F-4D16-4713AC1B1A5F}"/>
              </a:ext>
            </a:extLst>
          </p:cNvPr>
          <p:cNvPicPr>
            <a:picLocks noChangeAspect="1"/>
          </p:cNvPicPr>
          <p:nvPr/>
        </p:nvPicPr>
        <p:blipFill>
          <a:blip r:embed="rId3"/>
          <a:stretch>
            <a:fillRect/>
          </a:stretch>
        </p:blipFill>
        <p:spPr>
          <a:xfrm>
            <a:off x="659714" y="1549401"/>
            <a:ext cx="3282844" cy="2626274"/>
          </a:xfrm>
          <a:prstGeom prst="rect">
            <a:avLst/>
          </a:prstGeom>
        </p:spPr>
      </p:pic>
      <p:sp>
        <p:nvSpPr>
          <p:cNvPr id="7" name="TextBox 6">
            <a:extLst>
              <a:ext uri="{FF2B5EF4-FFF2-40B4-BE49-F238E27FC236}">
                <a16:creationId xmlns:a16="http://schemas.microsoft.com/office/drawing/2014/main" id="{52FD0D45-97B5-F8C5-EE60-14F2FA8102FA}"/>
              </a:ext>
            </a:extLst>
          </p:cNvPr>
          <p:cNvSpPr txBox="1"/>
          <p:nvPr/>
        </p:nvSpPr>
        <p:spPr>
          <a:xfrm>
            <a:off x="7886700" y="4399061"/>
            <a:ext cx="685800" cy="307777"/>
          </a:xfrm>
          <a:prstGeom prst="rect">
            <a:avLst/>
          </a:prstGeom>
          <a:noFill/>
        </p:spPr>
        <p:txBody>
          <a:bodyPr wrap="square" rtlCol="0">
            <a:spAutoFit/>
          </a:bodyPr>
          <a:lstStyle/>
          <a:p>
            <a:r>
              <a:rPr lang="en-US" sz="1400" dirty="0"/>
              <a:t>[Cd22]</a:t>
            </a:r>
            <a:endParaRPr lang="en-IN" sz="1400" dirty="0"/>
          </a:p>
        </p:txBody>
      </p:sp>
    </p:spTree>
    <p:extLst>
      <p:ext uri="{BB962C8B-B14F-4D97-AF65-F5344CB8AC3E}">
        <p14:creationId xmlns:p14="http://schemas.microsoft.com/office/powerpoint/2010/main" val="3840504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A2DA40-982B-49F8-BC86-05AF72E18EE7}"/>
              </a:ext>
            </a:extLst>
          </p:cNvPr>
          <p:cNvSpPr>
            <a:spLocks noGrp="1"/>
          </p:cNvSpPr>
          <p:nvPr>
            <p:ph idx="1"/>
          </p:nvPr>
        </p:nvSpPr>
        <p:spPr>
          <a:xfrm>
            <a:off x="139700" y="758279"/>
            <a:ext cx="8947150" cy="1191172"/>
          </a:xfrm>
        </p:spPr>
        <p:txBody>
          <a:bodyPr/>
          <a:lstStyle/>
          <a:p>
            <a:pPr marL="0" indent="0">
              <a:buNone/>
            </a:pPr>
            <a:r>
              <a:rPr lang="en-US" dirty="0"/>
              <a:t>The logic here was to use the edge information and check if there was a box around the door. This here was again proven to be unsuccessful as whenever the door is open, the edges of the door itself were sensitive with edges found inside the box. Moreover, canny edge recognition would provide an edge map but no mathematical data which could be used further.</a:t>
            </a:r>
            <a:endParaRPr lang="en-IN" dirty="0"/>
          </a:p>
          <a:p>
            <a:endParaRPr lang="en-IN" dirty="0"/>
          </a:p>
        </p:txBody>
      </p:sp>
      <p:sp>
        <p:nvSpPr>
          <p:cNvPr id="3" name="Title 2">
            <a:extLst>
              <a:ext uri="{FF2B5EF4-FFF2-40B4-BE49-F238E27FC236}">
                <a16:creationId xmlns:a16="http://schemas.microsoft.com/office/drawing/2014/main" id="{06ED989B-FCDF-4681-A548-2B2D4A3E6FB5}"/>
              </a:ext>
            </a:extLst>
          </p:cNvPr>
          <p:cNvSpPr>
            <a:spLocks noGrp="1"/>
          </p:cNvSpPr>
          <p:nvPr>
            <p:ph type="title"/>
          </p:nvPr>
        </p:nvSpPr>
        <p:spPr/>
        <p:txBody>
          <a:bodyPr/>
          <a:lstStyle/>
          <a:p>
            <a:r>
              <a:rPr lang="en-US" dirty="0"/>
              <a:t>Canny Edge Detection</a:t>
            </a:r>
            <a:br>
              <a:rPr lang="en-IN" dirty="0"/>
            </a:br>
            <a:endParaRPr lang="en-IN" dirty="0"/>
          </a:p>
        </p:txBody>
      </p:sp>
      <p:pic>
        <p:nvPicPr>
          <p:cNvPr id="4" name="Picture 3">
            <a:extLst>
              <a:ext uri="{FF2B5EF4-FFF2-40B4-BE49-F238E27FC236}">
                <a16:creationId xmlns:a16="http://schemas.microsoft.com/office/drawing/2014/main" id="{2E47F872-0754-C921-9E85-1D20A0379987}"/>
              </a:ext>
            </a:extLst>
          </p:cNvPr>
          <p:cNvPicPr>
            <a:picLocks noChangeAspect="1"/>
          </p:cNvPicPr>
          <p:nvPr/>
        </p:nvPicPr>
        <p:blipFill>
          <a:blip r:embed="rId2"/>
          <a:stretch>
            <a:fillRect/>
          </a:stretch>
        </p:blipFill>
        <p:spPr>
          <a:xfrm>
            <a:off x="4572000" y="1949451"/>
            <a:ext cx="3168650" cy="2534920"/>
          </a:xfrm>
          <a:prstGeom prst="rect">
            <a:avLst/>
          </a:prstGeom>
        </p:spPr>
      </p:pic>
      <p:pic>
        <p:nvPicPr>
          <p:cNvPr id="5" name="Picture 4">
            <a:extLst>
              <a:ext uri="{FF2B5EF4-FFF2-40B4-BE49-F238E27FC236}">
                <a16:creationId xmlns:a16="http://schemas.microsoft.com/office/drawing/2014/main" id="{4EBA28F3-E16B-C29D-99F6-DA6304058D3C}"/>
              </a:ext>
            </a:extLst>
          </p:cNvPr>
          <p:cNvPicPr>
            <a:picLocks noChangeAspect="1"/>
          </p:cNvPicPr>
          <p:nvPr/>
        </p:nvPicPr>
        <p:blipFill>
          <a:blip r:embed="rId3"/>
          <a:stretch>
            <a:fillRect/>
          </a:stretch>
        </p:blipFill>
        <p:spPr>
          <a:xfrm>
            <a:off x="1143000" y="1936115"/>
            <a:ext cx="3168650" cy="2534920"/>
          </a:xfrm>
          <a:prstGeom prst="rect">
            <a:avLst/>
          </a:prstGeom>
        </p:spPr>
      </p:pic>
    </p:spTree>
    <p:extLst>
      <p:ext uri="{BB962C8B-B14F-4D97-AF65-F5344CB8AC3E}">
        <p14:creationId xmlns:p14="http://schemas.microsoft.com/office/powerpoint/2010/main" val="42365466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A2DA40-982B-49F8-BC86-05AF72E18EE7}"/>
              </a:ext>
            </a:extLst>
          </p:cNvPr>
          <p:cNvSpPr>
            <a:spLocks noGrp="1"/>
          </p:cNvSpPr>
          <p:nvPr>
            <p:ph idx="1"/>
          </p:nvPr>
        </p:nvSpPr>
        <p:spPr>
          <a:xfrm>
            <a:off x="234950" y="929218"/>
            <a:ext cx="8743950" cy="1494231"/>
          </a:xfrm>
        </p:spPr>
        <p:txBody>
          <a:bodyPr/>
          <a:lstStyle/>
          <a:p>
            <a:pPr marL="0" indent="0">
              <a:buNone/>
            </a:pPr>
            <a:r>
              <a:rPr lang="en-US" sz="1600" dirty="0"/>
              <a:t>This is an interesting algorithm as it works based on a seed point provided. The principle here is that the neighborhood of the initial pixel (seed point), provided by the user would be checked by providing a specified window of maximum difference from the pixel being analyzed. If the neighborhood of the initial pixel is similar to the seed-point, they are filled with a color/null pixel. Then again the neighborhood of the filled pixels are checked and so on until a high contrast/edge is detected. This can be seen in an example given below. [Ff21]</a:t>
            </a:r>
          </a:p>
          <a:p>
            <a:pPr marL="0" indent="0">
              <a:buNone/>
            </a:pPr>
            <a:endParaRPr lang="en-US" sz="1600" dirty="0"/>
          </a:p>
          <a:p>
            <a:pPr marL="0" indent="0">
              <a:buNone/>
            </a:pPr>
            <a:endParaRPr lang="en-IN" sz="1600" dirty="0"/>
          </a:p>
          <a:p>
            <a:endParaRPr lang="en-IN" sz="1600" dirty="0"/>
          </a:p>
        </p:txBody>
      </p:sp>
      <p:sp>
        <p:nvSpPr>
          <p:cNvPr id="3" name="Title 2">
            <a:extLst>
              <a:ext uri="{FF2B5EF4-FFF2-40B4-BE49-F238E27FC236}">
                <a16:creationId xmlns:a16="http://schemas.microsoft.com/office/drawing/2014/main" id="{06ED989B-FCDF-4681-A548-2B2D4A3E6FB5}"/>
              </a:ext>
            </a:extLst>
          </p:cNvPr>
          <p:cNvSpPr>
            <a:spLocks noGrp="1"/>
          </p:cNvSpPr>
          <p:nvPr>
            <p:ph type="title"/>
          </p:nvPr>
        </p:nvSpPr>
        <p:spPr/>
        <p:txBody>
          <a:bodyPr/>
          <a:lstStyle/>
          <a:p>
            <a:r>
              <a:rPr lang="en-US" dirty="0"/>
              <a:t>FloodFill</a:t>
            </a:r>
            <a:br>
              <a:rPr lang="en-IN" dirty="0"/>
            </a:br>
            <a:endParaRPr lang="en-IN" dirty="0"/>
          </a:p>
        </p:txBody>
      </p:sp>
      <p:pic>
        <p:nvPicPr>
          <p:cNvPr id="4" name="Picture 2" descr="garage door closed">
            <a:extLst>
              <a:ext uri="{FF2B5EF4-FFF2-40B4-BE49-F238E27FC236}">
                <a16:creationId xmlns:a16="http://schemas.microsoft.com/office/drawing/2014/main" id="{978EC26C-AEF7-4343-B0E4-2109D162CF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022" y="2514601"/>
            <a:ext cx="3306720" cy="18600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garage door opened">
            <a:extLst>
              <a:ext uri="{FF2B5EF4-FFF2-40B4-BE49-F238E27FC236}">
                <a16:creationId xmlns:a16="http://schemas.microsoft.com/office/drawing/2014/main" id="{4415936B-B69D-4CC2-B2D4-737053164F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1014" y="2514601"/>
            <a:ext cx="3306720" cy="1860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8087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EB22AF-0F1C-4118-ADD2-5A7F4E06122D}"/>
              </a:ext>
            </a:extLst>
          </p:cNvPr>
          <p:cNvSpPr>
            <a:spLocks noGrp="1"/>
          </p:cNvSpPr>
          <p:nvPr>
            <p:ph type="title"/>
          </p:nvPr>
        </p:nvSpPr>
        <p:spPr/>
        <p:txBody>
          <a:bodyPr/>
          <a:lstStyle/>
          <a:p>
            <a:r>
              <a:rPr lang="en-US" dirty="0"/>
              <a:t>Results from FloodFill on images from corridor</a:t>
            </a:r>
            <a:br>
              <a:rPr lang="en-IN" dirty="0"/>
            </a:br>
            <a:endParaRPr lang="en-IN" dirty="0"/>
          </a:p>
        </p:txBody>
      </p:sp>
      <p:pic>
        <p:nvPicPr>
          <p:cNvPr id="4" name="Picture 3">
            <a:extLst>
              <a:ext uri="{FF2B5EF4-FFF2-40B4-BE49-F238E27FC236}">
                <a16:creationId xmlns:a16="http://schemas.microsoft.com/office/drawing/2014/main" id="{4A0E36E9-4735-4C2B-9137-11B2BA36CE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3182" y="1330307"/>
            <a:ext cx="3668464" cy="2934772"/>
          </a:xfrm>
          <a:prstGeom prst="rect">
            <a:avLst/>
          </a:prstGeom>
        </p:spPr>
      </p:pic>
      <p:pic>
        <p:nvPicPr>
          <p:cNvPr id="5" name="Picture 4">
            <a:extLst>
              <a:ext uri="{FF2B5EF4-FFF2-40B4-BE49-F238E27FC236}">
                <a16:creationId xmlns:a16="http://schemas.microsoft.com/office/drawing/2014/main" id="{034C02E0-9239-4551-90AD-257687F5C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354" y="1330306"/>
            <a:ext cx="3668466" cy="2934773"/>
          </a:xfrm>
          <a:prstGeom prst="rect">
            <a:avLst/>
          </a:prstGeom>
        </p:spPr>
      </p:pic>
    </p:spTree>
    <p:extLst>
      <p:ext uri="{BB962C8B-B14F-4D97-AF65-F5344CB8AC3E}">
        <p14:creationId xmlns:p14="http://schemas.microsoft.com/office/powerpoint/2010/main" val="28993425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EB22AF-0F1C-4118-ADD2-5A7F4E06122D}"/>
              </a:ext>
            </a:extLst>
          </p:cNvPr>
          <p:cNvSpPr>
            <a:spLocks noGrp="1"/>
          </p:cNvSpPr>
          <p:nvPr>
            <p:ph type="title"/>
          </p:nvPr>
        </p:nvSpPr>
        <p:spPr/>
        <p:txBody>
          <a:bodyPr/>
          <a:lstStyle/>
          <a:p>
            <a:r>
              <a:rPr lang="en-US" dirty="0"/>
              <a:t>Results from FloodFill on images from corridor</a:t>
            </a:r>
            <a:br>
              <a:rPr lang="en-IN" dirty="0"/>
            </a:br>
            <a:endParaRPr lang="en-IN" dirty="0"/>
          </a:p>
        </p:txBody>
      </p:sp>
      <p:pic>
        <p:nvPicPr>
          <p:cNvPr id="4" name="Picture 3">
            <a:extLst>
              <a:ext uri="{FF2B5EF4-FFF2-40B4-BE49-F238E27FC236}">
                <a16:creationId xmlns:a16="http://schemas.microsoft.com/office/drawing/2014/main" id="{37990759-80E5-4639-8206-A4D5011FB9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1242" y="1319513"/>
            <a:ext cx="3716702" cy="2976268"/>
          </a:xfrm>
          <a:prstGeom prst="rect">
            <a:avLst/>
          </a:prstGeom>
        </p:spPr>
      </p:pic>
      <p:pic>
        <p:nvPicPr>
          <p:cNvPr id="5" name="Picture 4">
            <a:extLst>
              <a:ext uri="{FF2B5EF4-FFF2-40B4-BE49-F238E27FC236}">
                <a16:creationId xmlns:a16="http://schemas.microsoft.com/office/drawing/2014/main" id="{1C408901-2D0A-4852-B62A-D78FD47CE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056" y="1319513"/>
            <a:ext cx="3719104" cy="2975284"/>
          </a:xfrm>
          <a:prstGeom prst="rect">
            <a:avLst/>
          </a:prstGeom>
        </p:spPr>
      </p:pic>
    </p:spTree>
    <p:extLst>
      <p:ext uri="{BB962C8B-B14F-4D97-AF65-F5344CB8AC3E}">
        <p14:creationId xmlns:p14="http://schemas.microsoft.com/office/powerpoint/2010/main" val="2397740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EB22AF-0F1C-4118-ADD2-5A7F4E06122D}"/>
              </a:ext>
            </a:extLst>
          </p:cNvPr>
          <p:cNvSpPr>
            <a:spLocks noGrp="1"/>
          </p:cNvSpPr>
          <p:nvPr>
            <p:ph type="title"/>
          </p:nvPr>
        </p:nvSpPr>
        <p:spPr/>
        <p:txBody>
          <a:bodyPr/>
          <a:lstStyle/>
          <a:p>
            <a:r>
              <a:rPr lang="en-US" dirty="0"/>
              <a:t>Results from FloodFill on images from corridor</a:t>
            </a:r>
            <a:br>
              <a:rPr lang="en-IN" dirty="0"/>
            </a:br>
            <a:endParaRPr lang="en-IN" dirty="0"/>
          </a:p>
        </p:txBody>
      </p:sp>
      <p:pic>
        <p:nvPicPr>
          <p:cNvPr id="4" name="Picture 3">
            <a:extLst>
              <a:ext uri="{FF2B5EF4-FFF2-40B4-BE49-F238E27FC236}">
                <a16:creationId xmlns:a16="http://schemas.microsoft.com/office/drawing/2014/main" id="{4CB1A49A-D9C9-4026-878D-D3F5719EEF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6351" y="1312721"/>
            <a:ext cx="3813670" cy="3050936"/>
          </a:xfrm>
          <a:prstGeom prst="rect">
            <a:avLst/>
          </a:prstGeom>
        </p:spPr>
      </p:pic>
      <p:pic>
        <p:nvPicPr>
          <p:cNvPr id="5" name="Picture 4">
            <a:extLst>
              <a:ext uri="{FF2B5EF4-FFF2-40B4-BE49-F238E27FC236}">
                <a16:creationId xmlns:a16="http://schemas.microsoft.com/office/drawing/2014/main" id="{00B8AE75-84BC-4987-BE75-267D8D8688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987" y="1312721"/>
            <a:ext cx="3813670" cy="3050936"/>
          </a:xfrm>
          <a:prstGeom prst="rect">
            <a:avLst/>
          </a:prstGeom>
        </p:spPr>
      </p:pic>
    </p:spTree>
    <p:extLst>
      <p:ext uri="{BB962C8B-B14F-4D97-AF65-F5344CB8AC3E}">
        <p14:creationId xmlns:p14="http://schemas.microsoft.com/office/powerpoint/2010/main" val="2488428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A29EB3-C59E-48F9-939C-FD7315AB178A}"/>
              </a:ext>
            </a:extLst>
          </p:cNvPr>
          <p:cNvSpPr>
            <a:spLocks noGrp="1"/>
          </p:cNvSpPr>
          <p:nvPr>
            <p:ph idx="1"/>
          </p:nvPr>
        </p:nvSpPr>
        <p:spPr>
          <a:xfrm>
            <a:off x="708026" y="993228"/>
            <a:ext cx="7727950" cy="3171578"/>
          </a:xfrm>
        </p:spPr>
        <p:txBody>
          <a:bodyPr/>
          <a:lstStyle/>
          <a:p>
            <a:r>
              <a:rPr lang="en-US" dirty="0"/>
              <a:t>The initial or the start pixel here is provided as the center of the image (Height/2, Width/2).</a:t>
            </a:r>
          </a:p>
          <a:p>
            <a:r>
              <a:rPr lang="en-US" dirty="0"/>
              <a:t>As is seen in the first image, the clutter in the background only fills a very small portion of the image and thus the return value from this function which is actually the “no. of pixels filled by the function” is very small.</a:t>
            </a:r>
          </a:p>
          <a:p>
            <a:r>
              <a:rPr lang="en-US" dirty="0"/>
              <a:t>Thus thresholding this to about &gt;10% of the image proved to be a good choice. Or in other words, if the filled region is greater than 10% of the image, it is more likely to be a door. This threshold is found experimentally.</a:t>
            </a:r>
          </a:p>
          <a:p>
            <a:r>
              <a:rPr lang="en-US" dirty="0"/>
              <a:t>The parameters are applied in such a way that it is most sensitive to even slight pixel changes in neighborhood and thus terminated the filling with even a slight edge.</a:t>
            </a:r>
            <a:endParaRPr lang="en-IN" dirty="0"/>
          </a:p>
          <a:p>
            <a:endParaRPr lang="en-IN" dirty="0"/>
          </a:p>
        </p:txBody>
      </p:sp>
      <p:sp>
        <p:nvSpPr>
          <p:cNvPr id="3" name="Title 2">
            <a:extLst>
              <a:ext uri="{FF2B5EF4-FFF2-40B4-BE49-F238E27FC236}">
                <a16:creationId xmlns:a16="http://schemas.microsoft.com/office/drawing/2014/main" id="{D6EB22AF-0F1C-4118-ADD2-5A7F4E06122D}"/>
              </a:ext>
            </a:extLst>
          </p:cNvPr>
          <p:cNvSpPr>
            <a:spLocks noGrp="1"/>
          </p:cNvSpPr>
          <p:nvPr>
            <p:ph type="title"/>
          </p:nvPr>
        </p:nvSpPr>
        <p:spPr/>
        <p:txBody>
          <a:bodyPr/>
          <a:lstStyle/>
          <a:p>
            <a:r>
              <a:rPr lang="en-US" dirty="0"/>
              <a:t>FloodFill Approach </a:t>
            </a:r>
            <a:br>
              <a:rPr lang="en-IN" dirty="0"/>
            </a:br>
            <a:endParaRPr lang="en-IN" dirty="0"/>
          </a:p>
        </p:txBody>
      </p:sp>
    </p:spTree>
    <p:extLst>
      <p:ext uri="{BB962C8B-B14F-4D97-AF65-F5344CB8AC3E}">
        <p14:creationId xmlns:p14="http://schemas.microsoft.com/office/powerpoint/2010/main" val="15961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dirty="0"/>
              <a:t>Mobile Robot Specifications</a:t>
            </a:r>
          </a:p>
          <a:p>
            <a:r>
              <a:rPr lang="en-US" dirty="0"/>
              <a:t>Image processing introduction</a:t>
            </a:r>
          </a:p>
          <a:p>
            <a:r>
              <a:rPr lang="en-US" dirty="0"/>
              <a:t>MATLAB Computer Vision Toolbox application</a:t>
            </a:r>
          </a:p>
          <a:p>
            <a:r>
              <a:rPr lang="en-US" dirty="0"/>
              <a:t>Study of various approaches in OpenCV and results</a:t>
            </a:r>
          </a:p>
          <a:p>
            <a:r>
              <a:rPr lang="en-US" dirty="0"/>
              <a:t>Analyzing motion of the robot</a:t>
            </a:r>
          </a:p>
          <a:p>
            <a:r>
              <a:rPr lang="en-US" dirty="0"/>
              <a:t>Ultrasonic sensor for obstacle avoidance</a:t>
            </a:r>
          </a:p>
          <a:p>
            <a:r>
              <a:rPr lang="en-US" dirty="0"/>
              <a:t>Video Segment</a:t>
            </a:r>
          </a:p>
          <a:p>
            <a:r>
              <a:rPr lang="en-US" dirty="0"/>
              <a:t>Challenges in deploying the robot in the corridor and Optimization of the code to overcome hardware difficulties</a:t>
            </a:r>
          </a:p>
          <a:p>
            <a:r>
              <a:rPr lang="en-US" dirty="0"/>
              <a:t>Miscellaneous problems</a:t>
            </a:r>
          </a:p>
          <a:p>
            <a:r>
              <a:rPr lang="en-US" dirty="0"/>
              <a:t>Conclusion</a:t>
            </a:r>
          </a:p>
          <a:p>
            <a:r>
              <a:rPr lang="en-US" dirty="0"/>
              <a:t>Future Scope</a:t>
            </a:r>
          </a:p>
        </p:txBody>
      </p:sp>
      <p:sp>
        <p:nvSpPr>
          <p:cNvPr id="3" name="Titel 2"/>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2139392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2E4B5B-8FC9-4995-986D-C2CEFBC60105}"/>
              </a:ext>
            </a:extLst>
          </p:cNvPr>
          <p:cNvSpPr>
            <a:spLocks noGrp="1"/>
          </p:cNvSpPr>
          <p:nvPr>
            <p:ph type="title"/>
          </p:nvPr>
        </p:nvSpPr>
        <p:spPr/>
        <p:txBody>
          <a:bodyPr/>
          <a:lstStyle/>
          <a:p>
            <a:r>
              <a:rPr lang="en-US" dirty="0"/>
              <a:t>Test Run Results</a:t>
            </a:r>
            <a:endParaRPr lang="en-IN" dirty="0"/>
          </a:p>
        </p:txBody>
      </p:sp>
      <p:pic>
        <p:nvPicPr>
          <p:cNvPr id="5" name="Picture 4">
            <a:extLst>
              <a:ext uri="{FF2B5EF4-FFF2-40B4-BE49-F238E27FC236}">
                <a16:creationId xmlns:a16="http://schemas.microsoft.com/office/drawing/2014/main" id="{21EA4552-F5FA-4A43-831C-A573C53AB795}"/>
              </a:ext>
            </a:extLst>
          </p:cNvPr>
          <p:cNvPicPr>
            <a:picLocks noChangeAspect="1"/>
          </p:cNvPicPr>
          <p:nvPr/>
        </p:nvPicPr>
        <p:blipFill>
          <a:blip r:embed="rId2"/>
          <a:stretch>
            <a:fillRect/>
          </a:stretch>
        </p:blipFill>
        <p:spPr>
          <a:xfrm>
            <a:off x="122039" y="1325041"/>
            <a:ext cx="2808543" cy="2246834"/>
          </a:xfrm>
          <a:prstGeom prst="rect">
            <a:avLst/>
          </a:prstGeom>
        </p:spPr>
      </p:pic>
      <p:pic>
        <p:nvPicPr>
          <p:cNvPr id="7" name="Picture 6">
            <a:extLst>
              <a:ext uri="{FF2B5EF4-FFF2-40B4-BE49-F238E27FC236}">
                <a16:creationId xmlns:a16="http://schemas.microsoft.com/office/drawing/2014/main" id="{74122781-CABE-4D65-AE37-4E8B8B08E20A}"/>
              </a:ext>
            </a:extLst>
          </p:cNvPr>
          <p:cNvPicPr>
            <a:picLocks noChangeAspect="1"/>
          </p:cNvPicPr>
          <p:nvPr/>
        </p:nvPicPr>
        <p:blipFill>
          <a:blip r:embed="rId3"/>
          <a:stretch>
            <a:fillRect/>
          </a:stretch>
        </p:blipFill>
        <p:spPr>
          <a:xfrm>
            <a:off x="3040858" y="1325041"/>
            <a:ext cx="2808542" cy="2246834"/>
          </a:xfrm>
          <a:prstGeom prst="rect">
            <a:avLst/>
          </a:prstGeom>
        </p:spPr>
      </p:pic>
      <p:pic>
        <p:nvPicPr>
          <p:cNvPr id="9" name="Picture 8">
            <a:extLst>
              <a:ext uri="{FF2B5EF4-FFF2-40B4-BE49-F238E27FC236}">
                <a16:creationId xmlns:a16="http://schemas.microsoft.com/office/drawing/2014/main" id="{EBF57B93-8BA1-49F5-8863-E1C0C2D11B51}"/>
              </a:ext>
            </a:extLst>
          </p:cNvPr>
          <p:cNvPicPr>
            <a:picLocks noChangeAspect="1"/>
          </p:cNvPicPr>
          <p:nvPr/>
        </p:nvPicPr>
        <p:blipFill>
          <a:blip r:embed="rId4"/>
          <a:stretch>
            <a:fillRect/>
          </a:stretch>
        </p:blipFill>
        <p:spPr>
          <a:xfrm>
            <a:off x="5959676" y="1325042"/>
            <a:ext cx="2808542" cy="2246834"/>
          </a:xfrm>
          <a:prstGeom prst="rect">
            <a:avLst/>
          </a:prstGeom>
        </p:spPr>
      </p:pic>
      <p:sp>
        <p:nvSpPr>
          <p:cNvPr id="10" name="TextBox 9">
            <a:extLst>
              <a:ext uri="{FF2B5EF4-FFF2-40B4-BE49-F238E27FC236}">
                <a16:creationId xmlns:a16="http://schemas.microsoft.com/office/drawing/2014/main" id="{8AA6F466-2DD4-404D-ACCE-538353A8145F}"/>
              </a:ext>
            </a:extLst>
          </p:cNvPr>
          <p:cNvSpPr txBox="1"/>
          <p:nvPr/>
        </p:nvSpPr>
        <p:spPr>
          <a:xfrm>
            <a:off x="122039" y="3581161"/>
            <a:ext cx="2808543" cy="369332"/>
          </a:xfrm>
          <a:prstGeom prst="rect">
            <a:avLst/>
          </a:prstGeom>
          <a:noFill/>
        </p:spPr>
        <p:txBody>
          <a:bodyPr wrap="square" rtlCol="0">
            <a:spAutoFit/>
          </a:bodyPr>
          <a:lstStyle/>
          <a:p>
            <a:r>
              <a:rPr lang="en-US" dirty="0"/>
              <a:t>Last Processed Image</a:t>
            </a:r>
            <a:endParaRPr lang="en-IN" dirty="0"/>
          </a:p>
        </p:txBody>
      </p:sp>
      <p:sp>
        <p:nvSpPr>
          <p:cNvPr id="11" name="TextBox 10">
            <a:extLst>
              <a:ext uri="{FF2B5EF4-FFF2-40B4-BE49-F238E27FC236}">
                <a16:creationId xmlns:a16="http://schemas.microsoft.com/office/drawing/2014/main" id="{58A5C8A8-701D-4A64-A906-3413D0EB1EE2}"/>
              </a:ext>
            </a:extLst>
          </p:cNvPr>
          <p:cNvSpPr txBox="1"/>
          <p:nvPr/>
        </p:nvSpPr>
        <p:spPr>
          <a:xfrm>
            <a:off x="3040858" y="3581161"/>
            <a:ext cx="2808543" cy="369332"/>
          </a:xfrm>
          <a:prstGeom prst="rect">
            <a:avLst/>
          </a:prstGeom>
          <a:noFill/>
        </p:spPr>
        <p:txBody>
          <a:bodyPr wrap="square" rtlCol="0">
            <a:spAutoFit/>
          </a:bodyPr>
          <a:lstStyle/>
          <a:p>
            <a:r>
              <a:rPr lang="en-US" dirty="0"/>
              <a:t>Last Captured Image</a:t>
            </a:r>
            <a:endParaRPr lang="en-IN" dirty="0"/>
          </a:p>
        </p:txBody>
      </p:sp>
      <p:sp>
        <p:nvSpPr>
          <p:cNvPr id="12" name="TextBox 11">
            <a:extLst>
              <a:ext uri="{FF2B5EF4-FFF2-40B4-BE49-F238E27FC236}">
                <a16:creationId xmlns:a16="http://schemas.microsoft.com/office/drawing/2014/main" id="{FB6A3313-0A9F-46BE-8988-1F8C7ED3D8E0}"/>
              </a:ext>
            </a:extLst>
          </p:cNvPr>
          <p:cNvSpPr txBox="1"/>
          <p:nvPr/>
        </p:nvSpPr>
        <p:spPr>
          <a:xfrm>
            <a:off x="5959676" y="3571875"/>
            <a:ext cx="2808543" cy="369332"/>
          </a:xfrm>
          <a:prstGeom prst="rect">
            <a:avLst/>
          </a:prstGeom>
          <a:noFill/>
        </p:spPr>
        <p:txBody>
          <a:bodyPr wrap="square" rtlCol="0">
            <a:spAutoFit/>
          </a:bodyPr>
          <a:lstStyle/>
          <a:p>
            <a:r>
              <a:rPr lang="en-US" dirty="0"/>
              <a:t>Last Room Image</a:t>
            </a:r>
            <a:endParaRPr lang="en-IN" dirty="0"/>
          </a:p>
        </p:txBody>
      </p:sp>
    </p:spTree>
    <p:extLst>
      <p:ext uri="{BB962C8B-B14F-4D97-AF65-F5344CB8AC3E}">
        <p14:creationId xmlns:p14="http://schemas.microsoft.com/office/powerpoint/2010/main" val="24821466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D2367D-CE2F-4DE7-AEE2-68C43A9B8E53}"/>
              </a:ext>
            </a:extLst>
          </p:cNvPr>
          <p:cNvSpPr>
            <a:spLocks noGrp="1"/>
          </p:cNvSpPr>
          <p:nvPr>
            <p:ph idx="1"/>
          </p:nvPr>
        </p:nvSpPr>
        <p:spPr>
          <a:xfrm>
            <a:off x="463924" y="993228"/>
            <a:ext cx="8142194" cy="3496222"/>
          </a:xfrm>
        </p:spPr>
        <p:txBody>
          <a:bodyPr/>
          <a:lstStyle/>
          <a:p>
            <a:r>
              <a:rPr lang="en-US" dirty="0"/>
              <a:t>The Mobile Robot moves on a 4-wheel drive.</a:t>
            </a:r>
          </a:p>
          <a:p>
            <a:r>
              <a:rPr lang="en-US" dirty="0"/>
              <a:t>It does not have encoders/rotary potentiometers to calculate the number of motor/wheel rotations.</a:t>
            </a:r>
          </a:p>
          <a:p>
            <a:r>
              <a:rPr lang="en-US" dirty="0"/>
              <a:t>A proper pulse signal on all 4 wheels individually and for a specific time must be applied to achieve desired motion.</a:t>
            </a:r>
          </a:p>
          <a:p>
            <a:r>
              <a:rPr lang="en-US" dirty="0"/>
              <a:t>For example, </a:t>
            </a:r>
          </a:p>
          <a:p>
            <a:pPr marL="0" indent="0">
              <a:buNone/>
            </a:pPr>
            <a:r>
              <a:rPr lang="en-US" dirty="0"/>
              <a:t>	</a:t>
            </a:r>
            <a:r>
              <a:rPr lang="en-US" dirty="0">
                <a:solidFill>
                  <a:srgbClr val="008000"/>
                </a:solidFill>
              </a:rPr>
              <a:t>motor.SetPWMSignal(2000,2000,2000,2000) </a:t>
            </a:r>
            <a:r>
              <a:rPr lang="en-US" dirty="0">
                <a:solidFill>
                  <a:srgbClr val="0070C0"/>
                </a:solidFill>
              </a:rPr>
              <a:t>#All 4 wheels in forward motion</a:t>
            </a:r>
            <a:endParaRPr lang="en-US" dirty="0">
              <a:solidFill>
                <a:srgbClr val="008000"/>
              </a:solidFill>
            </a:endParaRPr>
          </a:p>
          <a:p>
            <a:pPr marL="0" indent="0">
              <a:buNone/>
            </a:pPr>
            <a:r>
              <a:rPr lang="en-US" dirty="0">
                <a:solidFill>
                  <a:srgbClr val="008000"/>
                </a:solidFill>
              </a:rPr>
              <a:t>	time.sleep(3) </a:t>
            </a:r>
            <a:r>
              <a:rPr lang="en-US" dirty="0">
                <a:solidFill>
                  <a:srgbClr val="0070C0"/>
                </a:solidFill>
              </a:rPr>
              <a:t>#3s of forward motion by giving Delay</a:t>
            </a:r>
            <a:endParaRPr lang="en-US" dirty="0">
              <a:solidFill>
                <a:srgbClr val="008000"/>
              </a:solidFill>
            </a:endParaRPr>
          </a:p>
          <a:p>
            <a:pPr marL="0" indent="0">
              <a:buNone/>
            </a:pPr>
            <a:r>
              <a:rPr lang="en-US" dirty="0">
                <a:solidFill>
                  <a:srgbClr val="008000"/>
                </a:solidFill>
              </a:rPr>
              <a:t>	motr.SetPWMSignal(0,0,0,0) </a:t>
            </a:r>
            <a:r>
              <a:rPr lang="en-US" dirty="0">
                <a:solidFill>
                  <a:srgbClr val="0070C0"/>
                </a:solidFill>
              </a:rPr>
              <a:t>#Stop the robot</a:t>
            </a:r>
          </a:p>
          <a:p>
            <a:pPr marL="0" indent="0">
              <a:buNone/>
            </a:pPr>
            <a:endParaRPr lang="en-US" dirty="0">
              <a:solidFill>
                <a:srgbClr val="0070C0"/>
              </a:solidFill>
            </a:endParaRPr>
          </a:p>
          <a:p>
            <a:pPr marL="0" indent="0">
              <a:buNone/>
            </a:pPr>
            <a:r>
              <a:rPr lang="en-US" dirty="0">
                <a:solidFill>
                  <a:srgbClr val="008000"/>
                </a:solidFill>
              </a:rPr>
              <a:t> </a:t>
            </a:r>
          </a:p>
        </p:txBody>
      </p:sp>
      <p:sp>
        <p:nvSpPr>
          <p:cNvPr id="3" name="Title 2">
            <a:extLst>
              <a:ext uri="{FF2B5EF4-FFF2-40B4-BE49-F238E27FC236}">
                <a16:creationId xmlns:a16="http://schemas.microsoft.com/office/drawing/2014/main" id="{6D4D4970-B28A-4D25-8C0B-6840A85F0529}"/>
              </a:ext>
            </a:extLst>
          </p:cNvPr>
          <p:cNvSpPr>
            <a:spLocks noGrp="1"/>
          </p:cNvSpPr>
          <p:nvPr>
            <p:ph type="title"/>
          </p:nvPr>
        </p:nvSpPr>
        <p:spPr/>
        <p:txBody>
          <a:bodyPr/>
          <a:lstStyle/>
          <a:p>
            <a:r>
              <a:rPr lang="en-US" dirty="0"/>
              <a:t>Analyzing Motion of the Robot</a:t>
            </a:r>
            <a:endParaRPr lang="en-IN" dirty="0"/>
          </a:p>
        </p:txBody>
      </p:sp>
    </p:spTree>
    <p:extLst>
      <p:ext uri="{BB962C8B-B14F-4D97-AF65-F5344CB8AC3E}">
        <p14:creationId xmlns:p14="http://schemas.microsoft.com/office/powerpoint/2010/main" val="2119001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2089C4-2C00-4F41-BB19-6595597BA18B}"/>
              </a:ext>
            </a:extLst>
          </p:cNvPr>
          <p:cNvSpPr>
            <a:spLocks noGrp="1"/>
          </p:cNvSpPr>
          <p:nvPr>
            <p:ph idx="1"/>
          </p:nvPr>
        </p:nvSpPr>
        <p:spPr>
          <a:xfrm>
            <a:off x="708026" y="1317008"/>
            <a:ext cx="7727950" cy="3172441"/>
          </a:xfrm>
        </p:spPr>
        <p:txBody>
          <a:bodyPr/>
          <a:lstStyle/>
          <a:p>
            <a:r>
              <a:rPr lang="en-US" dirty="0"/>
              <a:t>The robot has to move in fixed steps of motion to constantly check for doors and obstacles on its route.</a:t>
            </a:r>
          </a:p>
          <a:p>
            <a:r>
              <a:rPr lang="en-US" dirty="0"/>
              <a:t>Since it is not possible to determine how exactly the robot is oriented within the robot, it is better to make the robot make orthogonal turns (90 degree Left/Right) only.</a:t>
            </a:r>
          </a:p>
          <a:p>
            <a:r>
              <a:rPr lang="en-US" dirty="0"/>
              <a:t>This is because such motion could be verified by naked eye while testing and makes the problem simpler as will be presented in the next slides.</a:t>
            </a:r>
            <a:endParaRPr lang="en-IN" dirty="0"/>
          </a:p>
        </p:txBody>
      </p:sp>
      <p:sp>
        <p:nvSpPr>
          <p:cNvPr id="3" name="Title 2">
            <a:extLst>
              <a:ext uri="{FF2B5EF4-FFF2-40B4-BE49-F238E27FC236}">
                <a16:creationId xmlns:a16="http://schemas.microsoft.com/office/drawing/2014/main" id="{1B5490C6-2879-432A-AB88-CF12BEF3403E}"/>
              </a:ext>
            </a:extLst>
          </p:cNvPr>
          <p:cNvSpPr>
            <a:spLocks noGrp="1"/>
          </p:cNvSpPr>
          <p:nvPr>
            <p:ph type="title"/>
          </p:nvPr>
        </p:nvSpPr>
        <p:spPr/>
        <p:txBody>
          <a:bodyPr/>
          <a:lstStyle/>
          <a:p>
            <a:r>
              <a:rPr lang="en-US" dirty="0"/>
              <a:t>Necessary Considerations for the Motion of the Robot</a:t>
            </a:r>
            <a:endParaRPr lang="en-IN" dirty="0"/>
          </a:p>
        </p:txBody>
      </p:sp>
    </p:spTree>
    <p:extLst>
      <p:ext uri="{BB962C8B-B14F-4D97-AF65-F5344CB8AC3E}">
        <p14:creationId xmlns:p14="http://schemas.microsoft.com/office/powerpoint/2010/main" val="32317297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8376C7-ED29-47DF-B312-DA4DB4DEDE62}"/>
              </a:ext>
            </a:extLst>
          </p:cNvPr>
          <p:cNvPicPr>
            <a:picLocks noChangeAspect="1"/>
          </p:cNvPicPr>
          <p:nvPr/>
        </p:nvPicPr>
        <p:blipFill>
          <a:blip r:embed="rId2"/>
          <a:stretch>
            <a:fillRect/>
          </a:stretch>
        </p:blipFill>
        <p:spPr>
          <a:xfrm>
            <a:off x="753179" y="2135108"/>
            <a:ext cx="2259570" cy="1613979"/>
          </a:xfrm>
          <a:prstGeom prst="rect">
            <a:avLst/>
          </a:prstGeom>
        </p:spPr>
      </p:pic>
      <p:sp>
        <p:nvSpPr>
          <p:cNvPr id="15" name="Arrow: Curved Right 14">
            <a:extLst>
              <a:ext uri="{FF2B5EF4-FFF2-40B4-BE49-F238E27FC236}">
                <a16:creationId xmlns:a16="http://schemas.microsoft.com/office/drawing/2014/main" id="{A0470CE3-30DE-4D6E-B817-2CD648A6A3F7}"/>
              </a:ext>
            </a:extLst>
          </p:cNvPr>
          <p:cNvSpPr/>
          <p:nvPr/>
        </p:nvSpPr>
        <p:spPr>
          <a:xfrm rot="3882513">
            <a:off x="709899" y="3171528"/>
            <a:ext cx="409432" cy="204717"/>
          </a:xfrm>
          <a:prstGeom prst="curvedRightArrow">
            <a:avLst>
              <a:gd name="adj1" fmla="val 25000"/>
              <a:gd name="adj2" fmla="val 50000"/>
              <a:gd name="adj3" fmla="val 3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solidFill>
                <a:schemeClr val="tx1"/>
              </a:solidFill>
            </a:endParaRPr>
          </a:p>
        </p:txBody>
      </p:sp>
      <p:sp>
        <p:nvSpPr>
          <p:cNvPr id="11" name="Arrow: Curved Right 10">
            <a:extLst>
              <a:ext uri="{FF2B5EF4-FFF2-40B4-BE49-F238E27FC236}">
                <a16:creationId xmlns:a16="http://schemas.microsoft.com/office/drawing/2014/main" id="{FBD6ACD6-3E89-419B-9CA8-6DA1917BBC44}"/>
              </a:ext>
            </a:extLst>
          </p:cNvPr>
          <p:cNvSpPr/>
          <p:nvPr/>
        </p:nvSpPr>
        <p:spPr>
          <a:xfrm>
            <a:off x="1586506" y="4039802"/>
            <a:ext cx="409432" cy="204717"/>
          </a:xfrm>
          <a:prstGeom prst="curvedRightArrow">
            <a:avLst>
              <a:gd name="adj1" fmla="val 25000"/>
              <a:gd name="adj2" fmla="val 50000"/>
              <a:gd name="adj3" fmla="val 3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solidFill>
                <a:schemeClr val="tx1"/>
              </a:solidFill>
            </a:endParaRPr>
          </a:p>
        </p:txBody>
      </p:sp>
      <p:sp>
        <p:nvSpPr>
          <p:cNvPr id="2" name="Content Placeholder 1">
            <a:extLst>
              <a:ext uri="{FF2B5EF4-FFF2-40B4-BE49-F238E27FC236}">
                <a16:creationId xmlns:a16="http://schemas.microsoft.com/office/drawing/2014/main" id="{ED19FF2A-D848-4844-8A26-465A29273D6C}"/>
              </a:ext>
            </a:extLst>
          </p:cNvPr>
          <p:cNvSpPr>
            <a:spLocks noGrp="1"/>
          </p:cNvSpPr>
          <p:nvPr>
            <p:ph idx="1"/>
          </p:nvPr>
        </p:nvSpPr>
        <p:spPr>
          <a:xfrm>
            <a:off x="369794" y="1210235"/>
            <a:ext cx="8626288" cy="991168"/>
          </a:xfrm>
        </p:spPr>
        <p:txBody>
          <a:bodyPr/>
          <a:lstStyle/>
          <a:p>
            <a:r>
              <a:rPr lang="en-US" dirty="0"/>
              <a:t>Ultrasonic Sensor is one of the built-in sensors present just above the camera in the 2-servo Swivel Head.</a:t>
            </a:r>
          </a:p>
          <a:p>
            <a:r>
              <a:rPr lang="en-US" dirty="0"/>
              <a:t>This can be used to estimate how far the objects are from the robot’s current position.</a:t>
            </a:r>
            <a:endParaRPr lang="en-IN" dirty="0"/>
          </a:p>
        </p:txBody>
      </p:sp>
      <p:sp>
        <p:nvSpPr>
          <p:cNvPr id="3" name="Title 2">
            <a:extLst>
              <a:ext uri="{FF2B5EF4-FFF2-40B4-BE49-F238E27FC236}">
                <a16:creationId xmlns:a16="http://schemas.microsoft.com/office/drawing/2014/main" id="{429A2532-78DB-4FDC-B375-0074D036975D}"/>
              </a:ext>
            </a:extLst>
          </p:cNvPr>
          <p:cNvSpPr>
            <a:spLocks noGrp="1"/>
          </p:cNvSpPr>
          <p:nvPr>
            <p:ph type="title"/>
          </p:nvPr>
        </p:nvSpPr>
        <p:spPr/>
        <p:txBody>
          <a:bodyPr/>
          <a:lstStyle/>
          <a:p>
            <a:r>
              <a:rPr lang="en-US" dirty="0"/>
              <a:t>Ultrasonic Sensor for Obstacle Avoidance</a:t>
            </a:r>
            <a:endParaRPr lang="en-IN" dirty="0"/>
          </a:p>
        </p:txBody>
      </p:sp>
      <p:cxnSp>
        <p:nvCxnSpPr>
          <p:cNvPr id="9" name="Straight Connector 8">
            <a:extLst>
              <a:ext uri="{FF2B5EF4-FFF2-40B4-BE49-F238E27FC236}">
                <a16:creationId xmlns:a16="http://schemas.microsoft.com/office/drawing/2014/main" id="{3AA258F6-A483-4732-9272-A2E8A5400434}"/>
              </a:ext>
            </a:extLst>
          </p:cNvPr>
          <p:cNvCxnSpPr>
            <a:cxnSpLocks/>
          </p:cNvCxnSpPr>
          <p:nvPr/>
        </p:nvCxnSpPr>
        <p:spPr>
          <a:xfrm>
            <a:off x="1821549" y="3687672"/>
            <a:ext cx="0" cy="454489"/>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1557659-0206-4D47-882E-7D93FB58F5B6}"/>
              </a:ext>
            </a:extLst>
          </p:cNvPr>
          <p:cNvCxnSpPr>
            <a:cxnSpLocks/>
          </p:cNvCxnSpPr>
          <p:nvPr/>
        </p:nvCxnSpPr>
        <p:spPr>
          <a:xfrm flipH="1">
            <a:off x="917765" y="2947982"/>
            <a:ext cx="580030" cy="308464"/>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A501D0A9-7497-4188-9DDB-24DE9AC0CFF9}"/>
              </a:ext>
            </a:extLst>
          </p:cNvPr>
          <p:cNvSpPr txBox="1"/>
          <p:nvPr/>
        </p:nvSpPr>
        <p:spPr>
          <a:xfrm>
            <a:off x="3336450" y="2300649"/>
            <a:ext cx="1477752" cy="307777"/>
          </a:xfrm>
          <a:prstGeom prst="rect">
            <a:avLst/>
          </a:prstGeom>
          <a:noFill/>
        </p:spPr>
        <p:txBody>
          <a:bodyPr wrap="square" rtlCol="0">
            <a:spAutoFit/>
          </a:bodyPr>
          <a:lstStyle/>
          <a:p>
            <a:r>
              <a:rPr lang="en-US" sz="1400" dirty="0"/>
              <a:t>Ultrasonic Sensor</a:t>
            </a:r>
            <a:endParaRPr lang="en-IN" sz="1400" dirty="0"/>
          </a:p>
        </p:txBody>
      </p:sp>
      <p:sp>
        <p:nvSpPr>
          <p:cNvPr id="17" name="TextBox 16">
            <a:extLst>
              <a:ext uri="{FF2B5EF4-FFF2-40B4-BE49-F238E27FC236}">
                <a16:creationId xmlns:a16="http://schemas.microsoft.com/office/drawing/2014/main" id="{A2C5611F-D05F-496A-932D-F67F4DB44905}"/>
              </a:ext>
            </a:extLst>
          </p:cNvPr>
          <p:cNvSpPr txBox="1"/>
          <p:nvPr/>
        </p:nvSpPr>
        <p:spPr>
          <a:xfrm>
            <a:off x="36419" y="4230684"/>
            <a:ext cx="666750" cy="261610"/>
          </a:xfrm>
          <a:prstGeom prst="rect">
            <a:avLst/>
          </a:prstGeom>
          <a:noFill/>
        </p:spPr>
        <p:txBody>
          <a:bodyPr wrap="square" rtlCol="0">
            <a:spAutoFit/>
          </a:bodyPr>
          <a:lstStyle/>
          <a:p>
            <a:r>
              <a:rPr lang="en-US" sz="1100" dirty="0"/>
              <a:t>[Fnv22]</a:t>
            </a:r>
            <a:endParaRPr lang="en-IN" sz="1100" dirty="0"/>
          </a:p>
        </p:txBody>
      </p:sp>
      <p:sp>
        <p:nvSpPr>
          <p:cNvPr id="19" name="TextBox 18">
            <a:extLst>
              <a:ext uri="{FF2B5EF4-FFF2-40B4-BE49-F238E27FC236}">
                <a16:creationId xmlns:a16="http://schemas.microsoft.com/office/drawing/2014/main" id="{8EC71364-0A03-427F-B374-B21A407E46CF}"/>
              </a:ext>
            </a:extLst>
          </p:cNvPr>
          <p:cNvSpPr txBox="1"/>
          <p:nvPr/>
        </p:nvSpPr>
        <p:spPr>
          <a:xfrm>
            <a:off x="3373413" y="3102557"/>
            <a:ext cx="949987" cy="307777"/>
          </a:xfrm>
          <a:prstGeom prst="rect">
            <a:avLst/>
          </a:prstGeom>
          <a:noFill/>
        </p:spPr>
        <p:txBody>
          <a:bodyPr wrap="square" rtlCol="0">
            <a:spAutoFit/>
          </a:bodyPr>
          <a:lstStyle/>
          <a:p>
            <a:r>
              <a:rPr lang="en-US" sz="1400" dirty="0"/>
              <a:t>PiCamera</a:t>
            </a:r>
            <a:endParaRPr lang="en-IN" sz="1400" dirty="0"/>
          </a:p>
        </p:txBody>
      </p:sp>
      <p:cxnSp>
        <p:nvCxnSpPr>
          <p:cNvPr id="20" name="Straight Arrow Connector 19">
            <a:extLst>
              <a:ext uri="{FF2B5EF4-FFF2-40B4-BE49-F238E27FC236}">
                <a16:creationId xmlns:a16="http://schemas.microsoft.com/office/drawing/2014/main" id="{91868B12-7114-446B-9A3F-515695A1F1C0}"/>
              </a:ext>
            </a:extLst>
          </p:cNvPr>
          <p:cNvCxnSpPr>
            <a:endCxn id="16" idx="1"/>
          </p:cNvCxnSpPr>
          <p:nvPr/>
        </p:nvCxnSpPr>
        <p:spPr>
          <a:xfrm flipV="1">
            <a:off x="2644207" y="2454538"/>
            <a:ext cx="692243" cy="77187"/>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FB4FE794-3064-44A1-82DC-ED84740AA318}"/>
              </a:ext>
            </a:extLst>
          </p:cNvPr>
          <p:cNvCxnSpPr>
            <a:cxnSpLocks/>
            <a:endCxn id="19" idx="1"/>
          </p:cNvCxnSpPr>
          <p:nvPr/>
        </p:nvCxnSpPr>
        <p:spPr>
          <a:xfrm>
            <a:off x="2439491" y="3129475"/>
            <a:ext cx="933922" cy="12697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B800A14B-7042-4634-96B7-03C0280EE60F}"/>
              </a:ext>
            </a:extLst>
          </p:cNvPr>
          <p:cNvSpPr txBox="1"/>
          <p:nvPr/>
        </p:nvSpPr>
        <p:spPr>
          <a:xfrm>
            <a:off x="5864085" y="2713976"/>
            <a:ext cx="2545307" cy="830997"/>
          </a:xfrm>
          <a:prstGeom prst="rect">
            <a:avLst/>
          </a:prstGeom>
          <a:noFill/>
        </p:spPr>
        <p:txBody>
          <a:bodyPr wrap="square" rtlCol="0">
            <a:spAutoFit/>
          </a:bodyPr>
          <a:lstStyle/>
          <a:p>
            <a:r>
              <a:rPr lang="en-US" sz="1600" dirty="0"/>
              <a:t>Note: Both Camera and Ultrasonic Sensor will swivel simultaneously</a:t>
            </a:r>
            <a:endParaRPr lang="en-IN" sz="1600" dirty="0"/>
          </a:p>
        </p:txBody>
      </p:sp>
      <p:sp>
        <p:nvSpPr>
          <p:cNvPr id="4" name="TextBox 3">
            <a:extLst>
              <a:ext uri="{FF2B5EF4-FFF2-40B4-BE49-F238E27FC236}">
                <a16:creationId xmlns:a16="http://schemas.microsoft.com/office/drawing/2014/main" id="{B164A62E-E34D-487E-8DB9-CC31AC36000F}"/>
              </a:ext>
            </a:extLst>
          </p:cNvPr>
          <p:cNvSpPr txBox="1"/>
          <p:nvPr/>
        </p:nvSpPr>
        <p:spPr>
          <a:xfrm>
            <a:off x="369794" y="3192960"/>
            <a:ext cx="547971" cy="307777"/>
          </a:xfrm>
          <a:prstGeom prst="rect">
            <a:avLst/>
          </a:prstGeom>
          <a:noFill/>
        </p:spPr>
        <p:txBody>
          <a:bodyPr wrap="none" rtlCol="0">
            <a:spAutoFit/>
          </a:bodyPr>
          <a:lstStyle/>
          <a:p>
            <a:r>
              <a:rPr lang="en-US" sz="1400" dirty="0"/>
              <a:t>Pitch</a:t>
            </a:r>
            <a:endParaRPr lang="en-IN" sz="1400" dirty="0"/>
          </a:p>
        </p:txBody>
      </p:sp>
      <p:sp>
        <p:nvSpPr>
          <p:cNvPr id="5" name="TextBox 4">
            <a:extLst>
              <a:ext uri="{FF2B5EF4-FFF2-40B4-BE49-F238E27FC236}">
                <a16:creationId xmlns:a16="http://schemas.microsoft.com/office/drawing/2014/main" id="{F328FF66-33D5-4098-A741-25D59540536A}"/>
              </a:ext>
            </a:extLst>
          </p:cNvPr>
          <p:cNvSpPr txBox="1"/>
          <p:nvPr/>
        </p:nvSpPr>
        <p:spPr>
          <a:xfrm>
            <a:off x="1621786" y="4202239"/>
            <a:ext cx="474682" cy="307777"/>
          </a:xfrm>
          <a:prstGeom prst="rect">
            <a:avLst/>
          </a:prstGeom>
          <a:noFill/>
        </p:spPr>
        <p:txBody>
          <a:bodyPr wrap="none" rtlCol="0">
            <a:spAutoFit/>
          </a:bodyPr>
          <a:lstStyle/>
          <a:p>
            <a:r>
              <a:rPr lang="en-US" sz="1400" dirty="0"/>
              <a:t>Yaw</a:t>
            </a:r>
            <a:endParaRPr lang="en-IN" sz="1400" dirty="0"/>
          </a:p>
        </p:txBody>
      </p:sp>
    </p:spTree>
    <p:extLst>
      <p:ext uri="{BB962C8B-B14F-4D97-AF65-F5344CB8AC3E}">
        <p14:creationId xmlns:p14="http://schemas.microsoft.com/office/powerpoint/2010/main" val="27156229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15A14EF-F91B-445B-BD58-BC4F5134DD29}"/>
              </a:ext>
            </a:extLst>
          </p:cNvPr>
          <p:cNvSpPr>
            <a:spLocks noGrp="1"/>
          </p:cNvSpPr>
          <p:nvPr>
            <p:ph idx="1"/>
          </p:nvPr>
        </p:nvSpPr>
        <p:spPr>
          <a:xfrm>
            <a:off x="704138" y="1225205"/>
            <a:ext cx="7727950" cy="1251229"/>
          </a:xfrm>
        </p:spPr>
        <p:txBody>
          <a:bodyPr/>
          <a:lstStyle/>
          <a:p>
            <a:r>
              <a:rPr lang="en-US" dirty="0"/>
              <a:t>Ultrasonic Sensor is a time-of-flight sensor which measures the time between the “chirp” signal (ultrasonic signal emitted) and the “echo” (ultrasonic signal received).</a:t>
            </a:r>
          </a:p>
          <a:p>
            <a:r>
              <a:rPr lang="en-US" dirty="0"/>
              <a:t>Using the equation of motion for constant velocity </a:t>
            </a:r>
            <a:r>
              <a:rPr lang="en-US" i="1" dirty="0"/>
              <a:t>S=Vt</a:t>
            </a:r>
            <a:r>
              <a:rPr lang="en-US" dirty="0"/>
              <a:t>, we get the object distance.</a:t>
            </a:r>
            <a:endParaRPr lang="en-IN" dirty="0"/>
          </a:p>
        </p:txBody>
      </p:sp>
      <p:sp>
        <p:nvSpPr>
          <p:cNvPr id="3" name="Title 2">
            <a:extLst>
              <a:ext uri="{FF2B5EF4-FFF2-40B4-BE49-F238E27FC236}">
                <a16:creationId xmlns:a16="http://schemas.microsoft.com/office/drawing/2014/main" id="{57A84C55-CD54-44FB-9BBD-0A3575931B02}"/>
              </a:ext>
            </a:extLst>
          </p:cNvPr>
          <p:cNvSpPr>
            <a:spLocks noGrp="1"/>
          </p:cNvSpPr>
          <p:nvPr>
            <p:ph type="title"/>
          </p:nvPr>
        </p:nvSpPr>
        <p:spPr/>
        <p:txBody>
          <a:bodyPr/>
          <a:lstStyle/>
          <a:p>
            <a:r>
              <a:rPr lang="en-US" dirty="0"/>
              <a:t>Ultrasonic Sensor Working Principle</a:t>
            </a:r>
            <a:endParaRPr lang="en-IN" dirty="0"/>
          </a:p>
        </p:txBody>
      </p:sp>
      <p:pic>
        <p:nvPicPr>
          <p:cNvPr id="4" name="Picture 2" descr="How to Use Ultrasonic Sensor HC SR04 in Arduino">
            <a:extLst>
              <a:ext uri="{FF2B5EF4-FFF2-40B4-BE49-F238E27FC236}">
                <a16:creationId xmlns:a16="http://schemas.microsoft.com/office/drawing/2014/main" id="{FBF26C29-FA6F-460C-A280-E6B7167D92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721"/>
          <a:stretch/>
        </p:blipFill>
        <p:spPr bwMode="auto">
          <a:xfrm>
            <a:off x="3619258" y="2641913"/>
            <a:ext cx="3323770" cy="15400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30FAAA6-A920-41C1-8D26-1D8C38E32B7F}"/>
              </a:ext>
            </a:extLst>
          </p:cNvPr>
          <p:cNvSpPr txBox="1"/>
          <p:nvPr/>
        </p:nvSpPr>
        <p:spPr>
          <a:xfrm>
            <a:off x="717132" y="4287539"/>
            <a:ext cx="595035" cy="276999"/>
          </a:xfrm>
          <a:prstGeom prst="rect">
            <a:avLst/>
          </a:prstGeom>
          <a:noFill/>
        </p:spPr>
        <p:txBody>
          <a:bodyPr wrap="none" rtlCol="0">
            <a:spAutoFit/>
          </a:bodyPr>
          <a:lstStyle/>
          <a:p>
            <a:r>
              <a:rPr lang="en-US" sz="1200" dirty="0"/>
              <a:t>[Us20]</a:t>
            </a:r>
            <a:endParaRPr lang="en-IN" sz="1200" dirty="0"/>
          </a:p>
        </p:txBody>
      </p:sp>
      <p:sp>
        <p:nvSpPr>
          <p:cNvPr id="6" name="TextBox 5">
            <a:extLst>
              <a:ext uri="{FF2B5EF4-FFF2-40B4-BE49-F238E27FC236}">
                <a16:creationId xmlns:a16="http://schemas.microsoft.com/office/drawing/2014/main" id="{E6BF2C4C-2755-48B2-B01E-4A3DC9B03323}"/>
              </a:ext>
            </a:extLst>
          </p:cNvPr>
          <p:cNvSpPr txBox="1"/>
          <p:nvPr/>
        </p:nvSpPr>
        <p:spPr>
          <a:xfrm>
            <a:off x="2108010" y="3577420"/>
            <a:ext cx="1511248" cy="307777"/>
          </a:xfrm>
          <a:prstGeom prst="rect">
            <a:avLst/>
          </a:prstGeom>
          <a:noFill/>
          <a:ln w="19050">
            <a:solidFill>
              <a:srgbClr val="008000"/>
            </a:solidFill>
          </a:ln>
        </p:spPr>
        <p:txBody>
          <a:bodyPr wrap="none" rtlCol="0">
            <a:spAutoFit/>
          </a:bodyPr>
          <a:lstStyle/>
          <a:p>
            <a:r>
              <a:rPr lang="en-US" sz="1400" dirty="0"/>
              <a:t>Raspberry Pi GPIO</a:t>
            </a:r>
            <a:endParaRPr lang="en-IN" sz="1400" dirty="0"/>
          </a:p>
        </p:txBody>
      </p:sp>
    </p:spTree>
    <p:extLst>
      <p:ext uri="{BB962C8B-B14F-4D97-AF65-F5344CB8AC3E}">
        <p14:creationId xmlns:p14="http://schemas.microsoft.com/office/powerpoint/2010/main" val="750205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F10C3D-B412-485B-8548-CE89CCC4F6B8}"/>
              </a:ext>
            </a:extLst>
          </p:cNvPr>
          <p:cNvSpPr>
            <a:spLocks noGrp="1"/>
          </p:cNvSpPr>
          <p:nvPr>
            <p:ph idx="1"/>
          </p:nvPr>
        </p:nvSpPr>
        <p:spPr>
          <a:xfrm>
            <a:off x="4445000" y="993228"/>
            <a:ext cx="3990976" cy="3451772"/>
          </a:xfrm>
        </p:spPr>
        <p:txBody>
          <a:bodyPr/>
          <a:lstStyle/>
          <a:p>
            <a:r>
              <a:rPr lang="en-US" dirty="0"/>
              <a:t>The mobile robot developed has to be deployed in the corridor where it must always remain closer to the wall on it’s right as it is made to move clock-wise along the lobby.</a:t>
            </a:r>
          </a:p>
          <a:p>
            <a:r>
              <a:rPr lang="en-US" dirty="0"/>
              <a:t>This constraint is necessary because of the camera Field-of-View.</a:t>
            </a:r>
          </a:p>
          <a:p>
            <a:r>
              <a:rPr lang="en-US" dirty="0"/>
              <a:t>The path can be seen as marked by the blue box and in clock-wise direction.</a:t>
            </a:r>
            <a:endParaRPr lang="en-IN" dirty="0"/>
          </a:p>
        </p:txBody>
      </p:sp>
      <p:sp>
        <p:nvSpPr>
          <p:cNvPr id="3" name="Title 2">
            <a:extLst>
              <a:ext uri="{FF2B5EF4-FFF2-40B4-BE49-F238E27FC236}">
                <a16:creationId xmlns:a16="http://schemas.microsoft.com/office/drawing/2014/main" id="{14B1B241-1FF6-411A-9F1E-B537338BE56B}"/>
              </a:ext>
            </a:extLst>
          </p:cNvPr>
          <p:cNvSpPr>
            <a:spLocks noGrp="1"/>
          </p:cNvSpPr>
          <p:nvPr>
            <p:ph type="title"/>
          </p:nvPr>
        </p:nvSpPr>
        <p:spPr/>
        <p:txBody>
          <a:bodyPr/>
          <a:lstStyle/>
          <a:p>
            <a:r>
              <a:rPr lang="en-US" dirty="0"/>
              <a:t>Obstacle Avoidance Algorithm</a:t>
            </a:r>
            <a:endParaRPr lang="en-IN" dirty="0"/>
          </a:p>
        </p:txBody>
      </p:sp>
      <p:pic>
        <p:nvPicPr>
          <p:cNvPr id="6" name="Picture 5">
            <a:extLst>
              <a:ext uri="{FF2B5EF4-FFF2-40B4-BE49-F238E27FC236}">
                <a16:creationId xmlns:a16="http://schemas.microsoft.com/office/drawing/2014/main" id="{ABE68235-3D48-488A-97C8-673491CFAE54}"/>
              </a:ext>
            </a:extLst>
          </p:cNvPr>
          <p:cNvPicPr>
            <a:picLocks noChangeAspect="1"/>
          </p:cNvPicPr>
          <p:nvPr/>
        </p:nvPicPr>
        <p:blipFill>
          <a:blip r:embed="rId2"/>
          <a:stretch>
            <a:fillRect/>
          </a:stretch>
        </p:blipFill>
        <p:spPr>
          <a:xfrm>
            <a:off x="614699" y="967904"/>
            <a:ext cx="2690475" cy="3207691"/>
          </a:xfrm>
          <a:prstGeom prst="rect">
            <a:avLst/>
          </a:prstGeom>
        </p:spPr>
      </p:pic>
      <p:sp>
        <p:nvSpPr>
          <p:cNvPr id="7" name="Rectangle 6">
            <a:extLst>
              <a:ext uri="{FF2B5EF4-FFF2-40B4-BE49-F238E27FC236}">
                <a16:creationId xmlns:a16="http://schemas.microsoft.com/office/drawing/2014/main" id="{6B7F020C-830B-4878-AA63-D26F13EF4784}"/>
              </a:ext>
            </a:extLst>
          </p:cNvPr>
          <p:cNvSpPr/>
          <p:nvPr/>
        </p:nvSpPr>
        <p:spPr>
          <a:xfrm>
            <a:off x="1587500" y="2114550"/>
            <a:ext cx="711200" cy="1758950"/>
          </a:xfrm>
          <a:prstGeom prst="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0420395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46B13B-9CB2-479D-9650-93AB38D3942A}"/>
              </a:ext>
            </a:extLst>
          </p:cNvPr>
          <p:cNvSpPr>
            <a:spLocks noGrp="1"/>
          </p:cNvSpPr>
          <p:nvPr>
            <p:ph idx="1"/>
          </p:nvPr>
        </p:nvSpPr>
        <p:spPr>
          <a:xfrm>
            <a:off x="708026" y="993228"/>
            <a:ext cx="7727950" cy="2657548"/>
          </a:xfrm>
        </p:spPr>
        <p:txBody>
          <a:bodyPr/>
          <a:lstStyle/>
          <a:p>
            <a:r>
              <a:rPr lang="en-US" dirty="0"/>
              <a:t>The idea here is to make the robot follow the wall on it’s right for the whole corridor so that it remains at a constant distance and has enough space on it’s left to click pictures and capture images of the door.</a:t>
            </a:r>
          </a:p>
          <a:p>
            <a:pPr marL="0" indent="0">
              <a:buNone/>
            </a:pPr>
            <a:r>
              <a:rPr lang="en-US" dirty="0"/>
              <a:t>	</a:t>
            </a:r>
            <a:r>
              <a:rPr lang="en-IN" dirty="0"/>
              <a:t>Default Case: </a:t>
            </a:r>
            <a:r>
              <a:rPr lang="en-US" dirty="0"/>
              <a:t>The robot is within a tolerance from the wall on it’s right.</a:t>
            </a:r>
          </a:p>
          <a:p>
            <a:pPr marL="0" indent="0">
              <a:buNone/>
            </a:pPr>
            <a:endParaRPr lang="en-US" dirty="0"/>
          </a:p>
          <a:p>
            <a:r>
              <a:rPr lang="en-US" dirty="0"/>
              <a:t>It was soon very clear that robot may encounter only 2 scenarios when it has to avoid obstacles/make turns:</a:t>
            </a:r>
          </a:p>
          <a:p>
            <a:pPr marL="0" indent="0">
              <a:buNone/>
            </a:pPr>
            <a:r>
              <a:rPr lang="en-US" dirty="0"/>
              <a:t>	Case I: It meets a dead end on it’s front and right (Corner case)</a:t>
            </a:r>
          </a:p>
          <a:p>
            <a:pPr marL="0" indent="0">
              <a:buNone/>
            </a:pPr>
            <a:r>
              <a:rPr lang="en-US" dirty="0"/>
              <a:t>	Case II: It has more than enough space on it’s front and left (Clearance case)</a:t>
            </a:r>
            <a:endParaRPr lang="en-IN" dirty="0"/>
          </a:p>
          <a:p>
            <a:pPr marL="0" indent="0">
              <a:buNone/>
            </a:pPr>
            <a:r>
              <a:rPr lang="en-IN" dirty="0"/>
              <a:t>	</a:t>
            </a:r>
            <a:endParaRPr lang="en-US" dirty="0"/>
          </a:p>
        </p:txBody>
      </p:sp>
      <p:sp>
        <p:nvSpPr>
          <p:cNvPr id="3" name="Title 2">
            <a:extLst>
              <a:ext uri="{FF2B5EF4-FFF2-40B4-BE49-F238E27FC236}">
                <a16:creationId xmlns:a16="http://schemas.microsoft.com/office/drawing/2014/main" id="{A700B581-D1C9-4E90-8607-2946586E6E47}"/>
              </a:ext>
            </a:extLst>
          </p:cNvPr>
          <p:cNvSpPr>
            <a:spLocks noGrp="1"/>
          </p:cNvSpPr>
          <p:nvPr>
            <p:ph type="title"/>
          </p:nvPr>
        </p:nvSpPr>
        <p:spPr/>
        <p:txBody>
          <a:bodyPr/>
          <a:lstStyle/>
          <a:p>
            <a:r>
              <a:rPr lang="en-US" dirty="0"/>
              <a:t>Obstacle Avoidance Algorithm</a:t>
            </a:r>
            <a:endParaRPr lang="en-IN" dirty="0"/>
          </a:p>
        </p:txBody>
      </p:sp>
    </p:spTree>
    <p:extLst>
      <p:ext uri="{BB962C8B-B14F-4D97-AF65-F5344CB8AC3E}">
        <p14:creationId xmlns:p14="http://schemas.microsoft.com/office/powerpoint/2010/main" val="20886263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A24765-0AD4-4801-A562-B413BCFD9532}"/>
              </a:ext>
            </a:extLst>
          </p:cNvPr>
          <p:cNvSpPr>
            <a:spLocks noGrp="1"/>
          </p:cNvSpPr>
          <p:nvPr>
            <p:ph idx="1"/>
          </p:nvPr>
        </p:nvSpPr>
        <p:spPr>
          <a:xfrm>
            <a:off x="5506872" y="1303361"/>
            <a:ext cx="2929104" cy="2627194"/>
          </a:xfrm>
        </p:spPr>
        <p:txBody>
          <a:bodyPr/>
          <a:lstStyle/>
          <a:p>
            <a:r>
              <a:rPr lang="en-US" dirty="0"/>
              <a:t>This is the case when there is enough space in front and within the tolerance on it’s right. </a:t>
            </a:r>
          </a:p>
          <a:p>
            <a:r>
              <a:rPr lang="en-US" dirty="0"/>
              <a:t>Here, the robot continues it’s normal operation of checking the doors on it’s left and moves a step ahead after each cycle.</a:t>
            </a:r>
            <a:endParaRPr lang="en-IN" dirty="0"/>
          </a:p>
        </p:txBody>
      </p:sp>
      <p:sp>
        <p:nvSpPr>
          <p:cNvPr id="3" name="Title 2">
            <a:extLst>
              <a:ext uri="{FF2B5EF4-FFF2-40B4-BE49-F238E27FC236}">
                <a16:creationId xmlns:a16="http://schemas.microsoft.com/office/drawing/2014/main" id="{26D43CBA-C236-4A0D-B498-36A871B8D6D3}"/>
              </a:ext>
            </a:extLst>
          </p:cNvPr>
          <p:cNvSpPr>
            <a:spLocks noGrp="1"/>
          </p:cNvSpPr>
          <p:nvPr>
            <p:ph type="title"/>
          </p:nvPr>
        </p:nvSpPr>
        <p:spPr/>
        <p:txBody>
          <a:bodyPr/>
          <a:lstStyle/>
          <a:p>
            <a:r>
              <a:rPr lang="en-US" dirty="0"/>
              <a:t>The Default Case</a:t>
            </a:r>
            <a:endParaRPr lang="en-IN" dirty="0"/>
          </a:p>
        </p:txBody>
      </p:sp>
      <p:pic>
        <p:nvPicPr>
          <p:cNvPr id="5" name="Picture 4">
            <a:extLst>
              <a:ext uri="{FF2B5EF4-FFF2-40B4-BE49-F238E27FC236}">
                <a16:creationId xmlns:a16="http://schemas.microsoft.com/office/drawing/2014/main" id="{BF34700F-F710-49DF-9320-13D58F8A00C7}"/>
              </a:ext>
            </a:extLst>
          </p:cNvPr>
          <p:cNvPicPr>
            <a:picLocks noChangeAspect="1"/>
          </p:cNvPicPr>
          <p:nvPr/>
        </p:nvPicPr>
        <p:blipFill>
          <a:blip r:embed="rId2"/>
          <a:stretch>
            <a:fillRect/>
          </a:stretch>
        </p:blipFill>
        <p:spPr>
          <a:xfrm rot="5400000" flipV="1">
            <a:off x="3322139" y="4052172"/>
            <a:ext cx="374382" cy="284601"/>
          </a:xfrm>
          <a:prstGeom prst="rect">
            <a:avLst/>
          </a:prstGeom>
        </p:spPr>
      </p:pic>
      <p:cxnSp>
        <p:nvCxnSpPr>
          <p:cNvPr id="7" name="Straight Connector 6">
            <a:extLst>
              <a:ext uri="{FF2B5EF4-FFF2-40B4-BE49-F238E27FC236}">
                <a16:creationId xmlns:a16="http://schemas.microsoft.com/office/drawing/2014/main" id="{7B577B7F-FEC7-45D0-8943-73099AFB5656}"/>
              </a:ext>
            </a:extLst>
          </p:cNvPr>
          <p:cNvCxnSpPr>
            <a:cxnSpLocks/>
          </p:cNvCxnSpPr>
          <p:nvPr/>
        </p:nvCxnSpPr>
        <p:spPr>
          <a:xfrm>
            <a:off x="4084700" y="997277"/>
            <a:ext cx="0" cy="3287688"/>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F3214823-24F4-4A87-A58D-C6327E3A32A7}"/>
              </a:ext>
            </a:extLst>
          </p:cNvPr>
          <p:cNvCxnSpPr>
            <a:cxnSpLocks/>
          </p:cNvCxnSpPr>
          <p:nvPr/>
        </p:nvCxnSpPr>
        <p:spPr>
          <a:xfrm>
            <a:off x="1489968" y="2170495"/>
            <a:ext cx="0" cy="477672"/>
          </a:xfrm>
          <a:prstGeom prst="line">
            <a:avLst/>
          </a:prstGeom>
        </p:spPr>
        <p:style>
          <a:lnRef idx="2">
            <a:schemeClr val="accent2"/>
          </a:lnRef>
          <a:fillRef idx="0">
            <a:schemeClr val="accent2"/>
          </a:fillRef>
          <a:effectRef idx="1">
            <a:schemeClr val="accent2"/>
          </a:effectRef>
          <a:fontRef idx="minor">
            <a:schemeClr val="tx1"/>
          </a:fontRef>
        </p:style>
      </p:cxnSp>
      <p:cxnSp>
        <p:nvCxnSpPr>
          <p:cNvPr id="14" name="Straight Connector 13">
            <a:extLst>
              <a:ext uri="{FF2B5EF4-FFF2-40B4-BE49-F238E27FC236}">
                <a16:creationId xmlns:a16="http://schemas.microsoft.com/office/drawing/2014/main" id="{E806C7B4-4EC3-4B6C-83EE-57395BB55241}"/>
              </a:ext>
            </a:extLst>
          </p:cNvPr>
          <p:cNvCxnSpPr>
            <a:cxnSpLocks/>
          </p:cNvCxnSpPr>
          <p:nvPr/>
        </p:nvCxnSpPr>
        <p:spPr>
          <a:xfrm>
            <a:off x="1489968" y="3258758"/>
            <a:ext cx="0" cy="921224"/>
          </a:xfrm>
          <a:prstGeom prst="line">
            <a:avLst/>
          </a:prstGeom>
        </p:spPr>
        <p:style>
          <a:lnRef idx="2">
            <a:schemeClr val="accent2"/>
          </a:lnRef>
          <a:fillRef idx="0">
            <a:schemeClr val="accent2"/>
          </a:fillRef>
          <a:effectRef idx="1">
            <a:schemeClr val="accent2"/>
          </a:effectRef>
          <a:fontRef idx="minor">
            <a:schemeClr val="tx1"/>
          </a:fontRef>
        </p:style>
      </p:cxnSp>
      <p:cxnSp>
        <p:nvCxnSpPr>
          <p:cNvPr id="23" name="Straight Connector 22">
            <a:extLst>
              <a:ext uri="{FF2B5EF4-FFF2-40B4-BE49-F238E27FC236}">
                <a16:creationId xmlns:a16="http://schemas.microsoft.com/office/drawing/2014/main" id="{92ABEFA1-F1E9-43A7-9348-361D51434C0F}"/>
              </a:ext>
            </a:extLst>
          </p:cNvPr>
          <p:cNvCxnSpPr>
            <a:cxnSpLocks/>
          </p:cNvCxnSpPr>
          <p:nvPr/>
        </p:nvCxnSpPr>
        <p:spPr>
          <a:xfrm flipH="1">
            <a:off x="932068" y="2648167"/>
            <a:ext cx="5579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B82A92F6-3179-4250-8E04-B9CE6E05B8F8}"/>
              </a:ext>
            </a:extLst>
          </p:cNvPr>
          <p:cNvSpPr txBox="1"/>
          <p:nvPr/>
        </p:nvSpPr>
        <p:spPr>
          <a:xfrm>
            <a:off x="5506872" y="4210334"/>
            <a:ext cx="1898918" cy="276999"/>
          </a:xfrm>
          <a:prstGeom prst="rect">
            <a:avLst/>
          </a:prstGeom>
          <a:noFill/>
        </p:spPr>
        <p:txBody>
          <a:bodyPr wrap="none" rtlCol="0">
            <a:spAutoFit/>
          </a:bodyPr>
          <a:lstStyle/>
          <a:p>
            <a:r>
              <a:rPr lang="en-US" sz="1200" dirty="0"/>
              <a:t>*Figures not drawn to scale</a:t>
            </a:r>
            <a:endParaRPr lang="en-IN" sz="1200" dirty="0"/>
          </a:p>
        </p:txBody>
      </p:sp>
      <p:cxnSp>
        <p:nvCxnSpPr>
          <p:cNvPr id="28" name="Straight Connector 27">
            <a:extLst>
              <a:ext uri="{FF2B5EF4-FFF2-40B4-BE49-F238E27FC236}">
                <a16:creationId xmlns:a16="http://schemas.microsoft.com/office/drawing/2014/main" id="{E504042D-62AC-4B26-BF24-BC5F8A193A63}"/>
              </a:ext>
            </a:extLst>
          </p:cNvPr>
          <p:cNvCxnSpPr>
            <a:cxnSpLocks/>
          </p:cNvCxnSpPr>
          <p:nvPr/>
        </p:nvCxnSpPr>
        <p:spPr>
          <a:xfrm>
            <a:off x="3690640" y="879575"/>
            <a:ext cx="0" cy="3438746"/>
          </a:xfrm>
          <a:prstGeom prst="line">
            <a:avLst/>
          </a:prstGeom>
          <a:ln w="9525">
            <a:solidFill>
              <a:srgbClr val="00B0F0"/>
            </a:solidFill>
            <a:prstDash val="dash"/>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4D6D5EE6-86A5-4B8B-9DFB-C40504F8BDCD}"/>
              </a:ext>
            </a:extLst>
          </p:cNvPr>
          <p:cNvSpPr txBox="1"/>
          <p:nvPr/>
        </p:nvSpPr>
        <p:spPr>
          <a:xfrm>
            <a:off x="785965" y="3184492"/>
            <a:ext cx="557897" cy="461665"/>
          </a:xfrm>
          <a:prstGeom prst="rect">
            <a:avLst/>
          </a:prstGeom>
          <a:noFill/>
        </p:spPr>
        <p:txBody>
          <a:bodyPr wrap="square" rtlCol="0">
            <a:spAutoFit/>
          </a:bodyPr>
          <a:lstStyle/>
          <a:p>
            <a:r>
              <a:rPr lang="en-US" sz="1200" dirty="0"/>
              <a:t>Door open</a:t>
            </a:r>
            <a:endParaRPr lang="en-IN" sz="1200" dirty="0"/>
          </a:p>
        </p:txBody>
      </p:sp>
      <p:sp>
        <p:nvSpPr>
          <p:cNvPr id="40" name="Arc 39">
            <a:extLst>
              <a:ext uri="{FF2B5EF4-FFF2-40B4-BE49-F238E27FC236}">
                <a16:creationId xmlns:a16="http://schemas.microsoft.com/office/drawing/2014/main" id="{207150ED-B7F6-41E9-B5B5-6482925A4F96}"/>
              </a:ext>
            </a:extLst>
          </p:cNvPr>
          <p:cNvSpPr/>
          <p:nvPr/>
        </p:nvSpPr>
        <p:spPr>
          <a:xfrm rot="10800000">
            <a:off x="923586" y="2170495"/>
            <a:ext cx="1132763" cy="1088262"/>
          </a:xfrm>
          <a:prstGeom prst="arc">
            <a:avLst>
              <a:gd name="adj1" fmla="val 16124044"/>
              <a:gd name="adj2" fmla="val 144655"/>
            </a:avLst>
          </a:prstGeom>
          <a:ln w="12700">
            <a:solidFill>
              <a:srgbClr val="C00000"/>
            </a:solidFill>
            <a:prstDash val="sysDot"/>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a:p>
        </p:txBody>
      </p:sp>
      <p:cxnSp>
        <p:nvCxnSpPr>
          <p:cNvPr id="42" name="Straight Arrow Connector 41">
            <a:extLst>
              <a:ext uri="{FF2B5EF4-FFF2-40B4-BE49-F238E27FC236}">
                <a16:creationId xmlns:a16="http://schemas.microsoft.com/office/drawing/2014/main" id="{81AEB26B-9605-4968-8D2B-1ADA72E6E586}"/>
              </a:ext>
            </a:extLst>
          </p:cNvPr>
          <p:cNvCxnSpPr/>
          <p:nvPr/>
        </p:nvCxnSpPr>
        <p:spPr>
          <a:xfrm>
            <a:off x="3674034" y="2355066"/>
            <a:ext cx="425055" cy="0"/>
          </a:xfrm>
          <a:prstGeom prst="straightConnector1">
            <a:avLst/>
          </a:prstGeom>
          <a:ln>
            <a:solidFill>
              <a:srgbClr val="008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1FA2A3AE-4C72-4BB9-9730-247A9241A45B}"/>
              </a:ext>
            </a:extLst>
          </p:cNvPr>
          <p:cNvSpPr txBox="1"/>
          <p:nvPr/>
        </p:nvSpPr>
        <p:spPr>
          <a:xfrm>
            <a:off x="4105911" y="3638634"/>
            <a:ext cx="931657" cy="646331"/>
          </a:xfrm>
          <a:prstGeom prst="rect">
            <a:avLst/>
          </a:prstGeom>
          <a:noFill/>
        </p:spPr>
        <p:txBody>
          <a:bodyPr wrap="square" rtlCol="0">
            <a:spAutoFit/>
          </a:bodyPr>
          <a:lstStyle/>
          <a:p>
            <a:r>
              <a:rPr lang="en-US" sz="1200" dirty="0"/>
              <a:t>Inner wall of the corridor</a:t>
            </a:r>
            <a:endParaRPr lang="en-IN" sz="1200" dirty="0"/>
          </a:p>
        </p:txBody>
      </p:sp>
      <p:sp>
        <p:nvSpPr>
          <p:cNvPr id="44" name="TextBox 43">
            <a:extLst>
              <a:ext uri="{FF2B5EF4-FFF2-40B4-BE49-F238E27FC236}">
                <a16:creationId xmlns:a16="http://schemas.microsoft.com/office/drawing/2014/main" id="{3FC746CF-23F5-4084-82B5-DBE067229857}"/>
              </a:ext>
            </a:extLst>
          </p:cNvPr>
          <p:cNvSpPr txBox="1"/>
          <p:nvPr/>
        </p:nvSpPr>
        <p:spPr>
          <a:xfrm>
            <a:off x="2681465" y="3361243"/>
            <a:ext cx="692150" cy="461665"/>
          </a:xfrm>
          <a:prstGeom prst="rect">
            <a:avLst/>
          </a:prstGeom>
          <a:noFill/>
        </p:spPr>
        <p:txBody>
          <a:bodyPr wrap="square" rtlCol="0">
            <a:spAutoFit/>
          </a:bodyPr>
          <a:lstStyle/>
          <a:p>
            <a:r>
              <a:rPr lang="en-US" sz="1200" dirty="0"/>
              <a:t>Mobile Robot</a:t>
            </a:r>
            <a:endParaRPr lang="en-IN" sz="1200" dirty="0"/>
          </a:p>
        </p:txBody>
      </p:sp>
      <p:sp>
        <p:nvSpPr>
          <p:cNvPr id="45" name="TextBox 44">
            <a:extLst>
              <a:ext uri="{FF2B5EF4-FFF2-40B4-BE49-F238E27FC236}">
                <a16:creationId xmlns:a16="http://schemas.microsoft.com/office/drawing/2014/main" id="{956D8006-0E2A-4E0E-A9C5-4D24A793A935}"/>
              </a:ext>
            </a:extLst>
          </p:cNvPr>
          <p:cNvSpPr txBox="1"/>
          <p:nvPr/>
        </p:nvSpPr>
        <p:spPr>
          <a:xfrm>
            <a:off x="2794095" y="1136219"/>
            <a:ext cx="879939" cy="276999"/>
          </a:xfrm>
          <a:prstGeom prst="rect">
            <a:avLst/>
          </a:prstGeom>
          <a:noFill/>
        </p:spPr>
        <p:txBody>
          <a:bodyPr wrap="square" rtlCol="0">
            <a:spAutoFit/>
          </a:bodyPr>
          <a:lstStyle/>
          <a:p>
            <a:r>
              <a:rPr lang="en-US" sz="1200" dirty="0"/>
              <a:t>Robot Path</a:t>
            </a:r>
            <a:endParaRPr lang="en-IN" sz="1200" dirty="0"/>
          </a:p>
        </p:txBody>
      </p:sp>
      <p:cxnSp>
        <p:nvCxnSpPr>
          <p:cNvPr id="48" name="Straight Connector 47">
            <a:extLst>
              <a:ext uri="{FF2B5EF4-FFF2-40B4-BE49-F238E27FC236}">
                <a16:creationId xmlns:a16="http://schemas.microsoft.com/office/drawing/2014/main" id="{F179CB39-8F75-404B-B8B8-279E6113F3B2}"/>
              </a:ext>
            </a:extLst>
          </p:cNvPr>
          <p:cNvCxnSpPr>
            <a:cxnSpLocks/>
          </p:cNvCxnSpPr>
          <p:nvPr/>
        </p:nvCxnSpPr>
        <p:spPr>
          <a:xfrm flipV="1">
            <a:off x="1471740" y="1605293"/>
            <a:ext cx="0" cy="565202"/>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D156AEDE-3970-49F8-AF16-96A08D852727}"/>
              </a:ext>
            </a:extLst>
          </p:cNvPr>
          <p:cNvCxnSpPr>
            <a:cxnSpLocks/>
          </p:cNvCxnSpPr>
          <p:nvPr/>
        </p:nvCxnSpPr>
        <p:spPr>
          <a:xfrm>
            <a:off x="1479298" y="1078173"/>
            <a:ext cx="0" cy="535718"/>
          </a:xfrm>
          <a:prstGeom prst="line">
            <a:avLst/>
          </a:prstGeom>
        </p:spPr>
        <p:style>
          <a:lnRef idx="2">
            <a:schemeClr val="accent2"/>
          </a:lnRef>
          <a:fillRef idx="0">
            <a:schemeClr val="accent2"/>
          </a:fillRef>
          <a:effectRef idx="1">
            <a:schemeClr val="accent2"/>
          </a:effectRef>
          <a:fontRef idx="minor">
            <a:schemeClr val="tx1"/>
          </a:fontRef>
        </p:style>
      </p:cxnSp>
      <p:sp>
        <p:nvSpPr>
          <p:cNvPr id="52" name="TextBox 51">
            <a:extLst>
              <a:ext uri="{FF2B5EF4-FFF2-40B4-BE49-F238E27FC236}">
                <a16:creationId xmlns:a16="http://schemas.microsoft.com/office/drawing/2014/main" id="{7D90A76C-6335-48C0-8B78-458B92555C09}"/>
              </a:ext>
            </a:extLst>
          </p:cNvPr>
          <p:cNvSpPr txBox="1"/>
          <p:nvPr/>
        </p:nvSpPr>
        <p:spPr>
          <a:xfrm>
            <a:off x="791306" y="1659725"/>
            <a:ext cx="693332" cy="461665"/>
          </a:xfrm>
          <a:prstGeom prst="rect">
            <a:avLst/>
          </a:prstGeom>
          <a:noFill/>
        </p:spPr>
        <p:txBody>
          <a:bodyPr wrap="square" rtlCol="0">
            <a:spAutoFit/>
          </a:bodyPr>
          <a:lstStyle/>
          <a:p>
            <a:r>
              <a:rPr lang="en-US" sz="1200" dirty="0"/>
              <a:t>Door Closed</a:t>
            </a:r>
            <a:endParaRPr lang="en-IN" sz="1200" dirty="0"/>
          </a:p>
        </p:txBody>
      </p:sp>
      <p:cxnSp>
        <p:nvCxnSpPr>
          <p:cNvPr id="56" name="Straight Connector 55">
            <a:extLst>
              <a:ext uri="{FF2B5EF4-FFF2-40B4-BE49-F238E27FC236}">
                <a16:creationId xmlns:a16="http://schemas.microsoft.com/office/drawing/2014/main" id="{A0D2D804-8026-4246-8946-B4BC7BB3A8C1}"/>
              </a:ext>
            </a:extLst>
          </p:cNvPr>
          <p:cNvCxnSpPr>
            <a:cxnSpLocks/>
          </p:cNvCxnSpPr>
          <p:nvPr/>
        </p:nvCxnSpPr>
        <p:spPr>
          <a:xfrm flipH="1" flipV="1">
            <a:off x="3525202" y="1881422"/>
            <a:ext cx="123838" cy="6472"/>
          </a:xfrm>
          <a:prstGeom prst="line">
            <a:avLst/>
          </a:prstGeom>
          <a:ln w="9525">
            <a:solidFill>
              <a:srgbClr val="00B0F0"/>
            </a:solidFill>
            <a:prstDash val="dash"/>
          </a:ln>
        </p:spPr>
        <p:style>
          <a:lnRef idx="2">
            <a:schemeClr val="accent1"/>
          </a:lnRef>
          <a:fillRef idx="0">
            <a:schemeClr val="accent1"/>
          </a:fillRef>
          <a:effectRef idx="1">
            <a:schemeClr val="accent1"/>
          </a:effectRef>
          <a:fontRef idx="minor">
            <a:schemeClr val="tx1"/>
          </a:fontRef>
        </p:style>
      </p:cxnSp>
      <p:sp>
        <p:nvSpPr>
          <p:cNvPr id="58" name="Multiplication Sign 57">
            <a:extLst>
              <a:ext uri="{FF2B5EF4-FFF2-40B4-BE49-F238E27FC236}">
                <a16:creationId xmlns:a16="http://schemas.microsoft.com/office/drawing/2014/main" id="{5278BB88-1F53-4629-A63E-51BD7BA60FF4}"/>
              </a:ext>
            </a:extLst>
          </p:cNvPr>
          <p:cNvSpPr/>
          <p:nvPr/>
        </p:nvSpPr>
        <p:spPr>
          <a:xfrm>
            <a:off x="3357011" y="1749174"/>
            <a:ext cx="182525" cy="264495"/>
          </a:xfrm>
          <a:prstGeom prst="mathMultiply">
            <a:avLst>
              <a:gd name="adj1" fmla="val 2985"/>
            </a:avLst>
          </a:prstGeom>
          <a:ln w="3175"/>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cxnSp>
        <p:nvCxnSpPr>
          <p:cNvPr id="60" name="Straight Arrow Connector 59">
            <a:extLst>
              <a:ext uri="{FF2B5EF4-FFF2-40B4-BE49-F238E27FC236}">
                <a16:creationId xmlns:a16="http://schemas.microsoft.com/office/drawing/2014/main" id="{4CAB5F77-401B-4CF5-B7E4-D8FDB3F02AD1}"/>
              </a:ext>
            </a:extLst>
          </p:cNvPr>
          <p:cNvCxnSpPr/>
          <p:nvPr/>
        </p:nvCxnSpPr>
        <p:spPr>
          <a:xfrm flipH="1">
            <a:off x="1363713" y="2991625"/>
            <a:ext cx="2277469" cy="0"/>
          </a:xfrm>
          <a:prstGeom prst="straightConnector1">
            <a:avLst/>
          </a:prstGeom>
          <a:ln w="9525">
            <a:solidFill>
              <a:srgbClr val="00B0F0"/>
            </a:solidFill>
            <a:prstDash val="dash"/>
            <a:tailEnd type="triangle"/>
          </a:ln>
        </p:spPr>
        <p:style>
          <a:lnRef idx="2">
            <a:schemeClr val="accent6"/>
          </a:lnRef>
          <a:fillRef idx="0">
            <a:schemeClr val="accent6"/>
          </a:fillRef>
          <a:effectRef idx="1">
            <a:schemeClr val="accent6"/>
          </a:effectRef>
          <a:fontRef idx="minor">
            <a:schemeClr val="tx1"/>
          </a:fontRef>
        </p:style>
      </p:cxnSp>
      <p:sp>
        <p:nvSpPr>
          <p:cNvPr id="61" name="TextBox 60">
            <a:extLst>
              <a:ext uri="{FF2B5EF4-FFF2-40B4-BE49-F238E27FC236}">
                <a16:creationId xmlns:a16="http://schemas.microsoft.com/office/drawing/2014/main" id="{78D85B7B-E824-4CCC-9080-B9A395218337}"/>
              </a:ext>
            </a:extLst>
          </p:cNvPr>
          <p:cNvSpPr txBox="1"/>
          <p:nvPr/>
        </p:nvSpPr>
        <p:spPr>
          <a:xfrm>
            <a:off x="4063490" y="2110085"/>
            <a:ext cx="1132764" cy="461665"/>
          </a:xfrm>
          <a:prstGeom prst="rect">
            <a:avLst/>
          </a:prstGeom>
          <a:noFill/>
        </p:spPr>
        <p:txBody>
          <a:bodyPr wrap="square" rtlCol="0">
            <a:spAutoFit/>
          </a:bodyPr>
          <a:lstStyle/>
          <a:p>
            <a:r>
              <a:rPr lang="en-US" sz="1200" dirty="0"/>
              <a:t>Tolerance from the wall</a:t>
            </a:r>
            <a:endParaRPr lang="en-IN" sz="1200" dirty="0"/>
          </a:p>
        </p:txBody>
      </p:sp>
      <p:cxnSp>
        <p:nvCxnSpPr>
          <p:cNvPr id="25" name="Straight Connector 24">
            <a:extLst>
              <a:ext uri="{FF2B5EF4-FFF2-40B4-BE49-F238E27FC236}">
                <a16:creationId xmlns:a16="http://schemas.microsoft.com/office/drawing/2014/main" id="{60ABFA51-2824-D4BB-56BF-1A77A6768C19}"/>
              </a:ext>
            </a:extLst>
          </p:cNvPr>
          <p:cNvCxnSpPr>
            <a:cxnSpLocks/>
          </p:cNvCxnSpPr>
          <p:nvPr/>
        </p:nvCxnSpPr>
        <p:spPr>
          <a:xfrm>
            <a:off x="3335349" y="1048587"/>
            <a:ext cx="0" cy="3438746"/>
          </a:xfrm>
          <a:prstGeom prst="line">
            <a:avLst/>
          </a:prstGeom>
          <a:ln w="9525">
            <a:solidFill>
              <a:srgbClr val="00B0F0"/>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356255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3226A4-06FF-481B-8436-C409200682D7}"/>
              </a:ext>
            </a:extLst>
          </p:cNvPr>
          <p:cNvSpPr>
            <a:spLocks noGrp="1"/>
          </p:cNvSpPr>
          <p:nvPr>
            <p:ph idx="1"/>
          </p:nvPr>
        </p:nvSpPr>
        <p:spPr>
          <a:xfrm>
            <a:off x="5411338" y="993228"/>
            <a:ext cx="3024638" cy="3401351"/>
          </a:xfrm>
        </p:spPr>
        <p:txBody>
          <a:bodyPr/>
          <a:lstStyle/>
          <a:p>
            <a:r>
              <a:rPr lang="en-US" dirty="0"/>
              <a:t>In this case, since the ultrasonic detects an obstacle in front of the robot and the wall is still on right, it is instructed to make an orthogonal left turn.</a:t>
            </a:r>
          </a:p>
          <a:p>
            <a:r>
              <a:rPr lang="en-US" dirty="0"/>
              <a:t>Thus each time it meets a “corner”, as depicted, it turns left and continues.</a:t>
            </a:r>
            <a:endParaRPr lang="en-IN" dirty="0"/>
          </a:p>
        </p:txBody>
      </p:sp>
      <p:sp>
        <p:nvSpPr>
          <p:cNvPr id="3" name="Title 2">
            <a:extLst>
              <a:ext uri="{FF2B5EF4-FFF2-40B4-BE49-F238E27FC236}">
                <a16:creationId xmlns:a16="http://schemas.microsoft.com/office/drawing/2014/main" id="{50487914-2E89-420B-BD32-89C17E7D7B55}"/>
              </a:ext>
            </a:extLst>
          </p:cNvPr>
          <p:cNvSpPr>
            <a:spLocks noGrp="1"/>
          </p:cNvSpPr>
          <p:nvPr>
            <p:ph type="title"/>
          </p:nvPr>
        </p:nvSpPr>
        <p:spPr/>
        <p:txBody>
          <a:bodyPr/>
          <a:lstStyle/>
          <a:p>
            <a:r>
              <a:rPr lang="en-US" dirty="0"/>
              <a:t>Case I: Corner Case</a:t>
            </a:r>
            <a:endParaRPr lang="en-IN" dirty="0"/>
          </a:p>
        </p:txBody>
      </p:sp>
      <p:pic>
        <p:nvPicPr>
          <p:cNvPr id="4" name="Picture 3">
            <a:extLst>
              <a:ext uri="{FF2B5EF4-FFF2-40B4-BE49-F238E27FC236}">
                <a16:creationId xmlns:a16="http://schemas.microsoft.com/office/drawing/2014/main" id="{04FD5E14-5B63-4A95-A029-8D9F46282075}"/>
              </a:ext>
            </a:extLst>
          </p:cNvPr>
          <p:cNvPicPr>
            <a:picLocks noChangeAspect="1"/>
          </p:cNvPicPr>
          <p:nvPr/>
        </p:nvPicPr>
        <p:blipFill>
          <a:blip r:embed="rId2"/>
          <a:stretch>
            <a:fillRect/>
          </a:stretch>
        </p:blipFill>
        <p:spPr>
          <a:xfrm rot="5400000" flipV="1">
            <a:off x="2314456" y="2716988"/>
            <a:ext cx="374382" cy="284601"/>
          </a:xfrm>
          <a:prstGeom prst="rect">
            <a:avLst/>
          </a:prstGeom>
        </p:spPr>
      </p:pic>
      <p:cxnSp>
        <p:nvCxnSpPr>
          <p:cNvPr id="5" name="Straight Connector 4">
            <a:extLst>
              <a:ext uri="{FF2B5EF4-FFF2-40B4-BE49-F238E27FC236}">
                <a16:creationId xmlns:a16="http://schemas.microsoft.com/office/drawing/2014/main" id="{FBF01907-3105-41F3-A551-1F55BD3D0E86}"/>
              </a:ext>
            </a:extLst>
          </p:cNvPr>
          <p:cNvCxnSpPr>
            <a:cxnSpLocks/>
          </p:cNvCxnSpPr>
          <p:nvPr/>
        </p:nvCxnSpPr>
        <p:spPr>
          <a:xfrm>
            <a:off x="2846873" y="2304276"/>
            <a:ext cx="0" cy="1766453"/>
          </a:xfrm>
          <a:prstGeom prst="line">
            <a:avLst/>
          </a:prstGeom>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124D4391-BEF3-4A0E-8576-536C35FD7F69}"/>
              </a:ext>
            </a:extLst>
          </p:cNvPr>
          <p:cNvCxnSpPr>
            <a:cxnSpLocks/>
          </p:cNvCxnSpPr>
          <p:nvPr/>
        </p:nvCxnSpPr>
        <p:spPr>
          <a:xfrm flipH="1">
            <a:off x="1716383" y="2304276"/>
            <a:ext cx="1130490" cy="0"/>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2B6009D2-4B8A-4C6B-B43F-6EE58E8FB16D}"/>
              </a:ext>
            </a:extLst>
          </p:cNvPr>
          <p:cNvCxnSpPr>
            <a:cxnSpLocks/>
          </p:cNvCxnSpPr>
          <p:nvPr/>
        </p:nvCxnSpPr>
        <p:spPr>
          <a:xfrm>
            <a:off x="2501648" y="2657920"/>
            <a:ext cx="0" cy="1399231"/>
          </a:xfrm>
          <a:prstGeom prst="line">
            <a:avLst/>
          </a:prstGeom>
          <a:ln w="9525">
            <a:solidFill>
              <a:srgbClr val="00B0F0"/>
            </a:solidFill>
            <a:prstDash val="dash"/>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E5B6397A-E4D8-45BE-B7F2-D4DFE6A57067}"/>
              </a:ext>
            </a:extLst>
          </p:cNvPr>
          <p:cNvCxnSpPr>
            <a:cxnSpLocks/>
          </p:cNvCxnSpPr>
          <p:nvPr/>
        </p:nvCxnSpPr>
        <p:spPr>
          <a:xfrm>
            <a:off x="1716383" y="1444468"/>
            <a:ext cx="0" cy="859808"/>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B41825F-9BAB-4D72-BF0F-E29E861675F9}"/>
              </a:ext>
            </a:extLst>
          </p:cNvPr>
          <p:cNvCxnSpPr>
            <a:cxnSpLocks/>
          </p:cNvCxnSpPr>
          <p:nvPr/>
        </p:nvCxnSpPr>
        <p:spPr>
          <a:xfrm>
            <a:off x="2855210" y="1014564"/>
            <a:ext cx="0" cy="429904"/>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14804CCE-FB9C-4D1F-B94E-2C5E53303815}"/>
              </a:ext>
            </a:extLst>
          </p:cNvPr>
          <p:cNvCxnSpPr>
            <a:cxnSpLocks/>
          </p:cNvCxnSpPr>
          <p:nvPr/>
        </p:nvCxnSpPr>
        <p:spPr>
          <a:xfrm flipH="1">
            <a:off x="1716383" y="1444468"/>
            <a:ext cx="1138827" cy="0"/>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9F6E29FA-9F53-4DCD-A931-1EBC87B9B33A}"/>
              </a:ext>
            </a:extLst>
          </p:cNvPr>
          <p:cNvCxnSpPr>
            <a:cxnSpLocks/>
          </p:cNvCxnSpPr>
          <p:nvPr/>
        </p:nvCxnSpPr>
        <p:spPr>
          <a:xfrm flipH="1">
            <a:off x="1474005" y="2665008"/>
            <a:ext cx="1027643" cy="0"/>
          </a:xfrm>
          <a:prstGeom prst="line">
            <a:avLst/>
          </a:prstGeom>
          <a:ln w="9525">
            <a:solidFill>
              <a:srgbClr val="00B0F0"/>
            </a:solidFill>
            <a:prstDash val="dash"/>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7E92EC77-B886-4B67-9617-11758ADC662A}"/>
              </a:ext>
            </a:extLst>
          </p:cNvPr>
          <p:cNvCxnSpPr>
            <a:cxnSpLocks/>
          </p:cNvCxnSpPr>
          <p:nvPr/>
        </p:nvCxnSpPr>
        <p:spPr>
          <a:xfrm>
            <a:off x="2501648" y="3963307"/>
            <a:ext cx="345225" cy="0"/>
          </a:xfrm>
          <a:prstGeom prst="straightConnector1">
            <a:avLst/>
          </a:prstGeom>
          <a:ln>
            <a:solidFill>
              <a:srgbClr val="008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235EEE3B-ECF8-4437-A6D7-394853C028E6}"/>
              </a:ext>
            </a:extLst>
          </p:cNvPr>
          <p:cNvCxnSpPr>
            <a:cxnSpLocks/>
          </p:cNvCxnSpPr>
          <p:nvPr/>
        </p:nvCxnSpPr>
        <p:spPr>
          <a:xfrm>
            <a:off x="1808376" y="2304276"/>
            <a:ext cx="0" cy="353644"/>
          </a:xfrm>
          <a:prstGeom prst="straightConnector1">
            <a:avLst/>
          </a:prstGeom>
          <a:ln>
            <a:solidFill>
              <a:srgbClr val="008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477701AA-314B-4A8E-8D0D-592CDC60DF25}"/>
              </a:ext>
            </a:extLst>
          </p:cNvPr>
          <p:cNvCxnSpPr>
            <a:cxnSpLocks/>
          </p:cNvCxnSpPr>
          <p:nvPr/>
        </p:nvCxnSpPr>
        <p:spPr>
          <a:xfrm flipV="1">
            <a:off x="2501648" y="2304276"/>
            <a:ext cx="0" cy="320907"/>
          </a:xfrm>
          <a:prstGeom prst="straightConnector1">
            <a:avLst/>
          </a:prstGeom>
          <a:ln w="952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7D8AFAF0-1D93-4024-8D61-A1259E270DBD}"/>
              </a:ext>
            </a:extLst>
          </p:cNvPr>
          <p:cNvCxnSpPr>
            <a:cxnSpLocks/>
            <a:stCxn id="4" idx="1"/>
          </p:cNvCxnSpPr>
          <p:nvPr/>
        </p:nvCxnSpPr>
        <p:spPr>
          <a:xfrm>
            <a:off x="2501648" y="2672098"/>
            <a:ext cx="345225" cy="0"/>
          </a:xfrm>
          <a:prstGeom prst="straightConnector1">
            <a:avLst/>
          </a:prstGeom>
          <a:ln w="952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CA73E389-3E48-4EF4-B09F-B0CEE8F603DD}"/>
              </a:ext>
            </a:extLst>
          </p:cNvPr>
          <p:cNvSpPr txBox="1"/>
          <p:nvPr/>
        </p:nvSpPr>
        <p:spPr>
          <a:xfrm>
            <a:off x="2846873" y="3515547"/>
            <a:ext cx="931657" cy="646331"/>
          </a:xfrm>
          <a:prstGeom prst="rect">
            <a:avLst/>
          </a:prstGeom>
          <a:noFill/>
        </p:spPr>
        <p:txBody>
          <a:bodyPr wrap="square" rtlCol="0">
            <a:spAutoFit/>
          </a:bodyPr>
          <a:lstStyle/>
          <a:p>
            <a:r>
              <a:rPr lang="en-US" sz="1200" dirty="0"/>
              <a:t>Inner wall of the corridor</a:t>
            </a:r>
            <a:endParaRPr lang="en-IN" sz="1200" dirty="0"/>
          </a:p>
        </p:txBody>
      </p:sp>
      <p:sp>
        <p:nvSpPr>
          <p:cNvPr id="42" name="TextBox 41">
            <a:extLst>
              <a:ext uri="{FF2B5EF4-FFF2-40B4-BE49-F238E27FC236}">
                <a16:creationId xmlns:a16="http://schemas.microsoft.com/office/drawing/2014/main" id="{49D9BC81-8B51-49BA-9348-314533218A52}"/>
              </a:ext>
            </a:extLst>
          </p:cNvPr>
          <p:cNvSpPr txBox="1"/>
          <p:nvPr/>
        </p:nvSpPr>
        <p:spPr>
          <a:xfrm>
            <a:off x="1784282" y="1473069"/>
            <a:ext cx="918022" cy="830997"/>
          </a:xfrm>
          <a:prstGeom prst="rect">
            <a:avLst/>
          </a:prstGeom>
          <a:noFill/>
        </p:spPr>
        <p:txBody>
          <a:bodyPr wrap="square" rtlCol="0">
            <a:spAutoFit/>
          </a:bodyPr>
          <a:lstStyle/>
          <a:p>
            <a:r>
              <a:rPr lang="en-US" sz="1200" dirty="0"/>
              <a:t>Object/ Column/ Obstacle on path</a:t>
            </a:r>
            <a:endParaRPr lang="en-IN" sz="1200" dirty="0"/>
          </a:p>
        </p:txBody>
      </p:sp>
      <p:sp>
        <p:nvSpPr>
          <p:cNvPr id="43" name="TextBox 42">
            <a:extLst>
              <a:ext uri="{FF2B5EF4-FFF2-40B4-BE49-F238E27FC236}">
                <a16:creationId xmlns:a16="http://schemas.microsoft.com/office/drawing/2014/main" id="{9FB6CC7E-8179-43AB-979F-32258F6E5741}"/>
              </a:ext>
            </a:extLst>
          </p:cNvPr>
          <p:cNvSpPr txBox="1"/>
          <p:nvPr/>
        </p:nvSpPr>
        <p:spPr>
          <a:xfrm>
            <a:off x="2950629" y="2201198"/>
            <a:ext cx="949566" cy="646331"/>
          </a:xfrm>
          <a:prstGeom prst="rect">
            <a:avLst/>
          </a:prstGeom>
          <a:noFill/>
        </p:spPr>
        <p:txBody>
          <a:bodyPr wrap="square" rtlCol="0">
            <a:spAutoFit/>
          </a:bodyPr>
          <a:lstStyle/>
          <a:p>
            <a:r>
              <a:rPr lang="en-US" sz="1200" dirty="0"/>
              <a:t>Ultrasonic detection of the corner</a:t>
            </a:r>
            <a:endParaRPr lang="en-IN" sz="1200" dirty="0"/>
          </a:p>
        </p:txBody>
      </p:sp>
      <p:sp>
        <p:nvSpPr>
          <p:cNvPr id="44" name="TextBox 43">
            <a:extLst>
              <a:ext uri="{FF2B5EF4-FFF2-40B4-BE49-F238E27FC236}">
                <a16:creationId xmlns:a16="http://schemas.microsoft.com/office/drawing/2014/main" id="{377D0EDE-E92B-4256-991E-06C2A8FA72DC}"/>
              </a:ext>
            </a:extLst>
          </p:cNvPr>
          <p:cNvSpPr txBox="1"/>
          <p:nvPr/>
        </p:nvSpPr>
        <p:spPr>
          <a:xfrm>
            <a:off x="645644" y="2533598"/>
            <a:ext cx="879939" cy="276999"/>
          </a:xfrm>
          <a:prstGeom prst="rect">
            <a:avLst/>
          </a:prstGeom>
          <a:noFill/>
        </p:spPr>
        <p:txBody>
          <a:bodyPr wrap="square" rtlCol="0">
            <a:spAutoFit/>
          </a:bodyPr>
          <a:lstStyle/>
          <a:p>
            <a:r>
              <a:rPr lang="en-US" sz="1200" dirty="0"/>
              <a:t>Robot Path</a:t>
            </a:r>
            <a:endParaRPr lang="en-IN" sz="1200" dirty="0"/>
          </a:p>
        </p:txBody>
      </p:sp>
      <p:sp>
        <p:nvSpPr>
          <p:cNvPr id="45" name="TextBox 44">
            <a:extLst>
              <a:ext uri="{FF2B5EF4-FFF2-40B4-BE49-F238E27FC236}">
                <a16:creationId xmlns:a16="http://schemas.microsoft.com/office/drawing/2014/main" id="{B99E1B7F-EBA8-47BE-A6AE-2BA826103738}"/>
              </a:ext>
            </a:extLst>
          </p:cNvPr>
          <p:cNvSpPr txBox="1"/>
          <p:nvPr/>
        </p:nvSpPr>
        <p:spPr>
          <a:xfrm>
            <a:off x="5411338" y="4143448"/>
            <a:ext cx="1898918" cy="276999"/>
          </a:xfrm>
          <a:prstGeom prst="rect">
            <a:avLst/>
          </a:prstGeom>
          <a:noFill/>
        </p:spPr>
        <p:txBody>
          <a:bodyPr wrap="none" rtlCol="0">
            <a:spAutoFit/>
          </a:bodyPr>
          <a:lstStyle/>
          <a:p>
            <a:r>
              <a:rPr lang="en-US" sz="1200" dirty="0"/>
              <a:t>*Figures not drawn to scale</a:t>
            </a:r>
            <a:endParaRPr lang="en-IN" sz="1200" dirty="0"/>
          </a:p>
        </p:txBody>
      </p:sp>
    </p:spTree>
    <p:extLst>
      <p:ext uri="{BB962C8B-B14F-4D97-AF65-F5344CB8AC3E}">
        <p14:creationId xmlns:p14="http://schemas.microsoft.com/office/powerpoint/2010/main" val="1981131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4AE309-74AC-4A45-86DB-3D24ACAC4BD6}"/>
              </a:ext>
            </a:extLst>
          </p:cNvPr>
          <p:cNvSpPr>
            <a:spLocks noGrp="1"/>
          </p:cNvSpPr>
          <p:nvPr>
            <p:ph idx="1"/>
          </p:nvPr>
        </p:nvSpPr>
        <p:spPr>
          <a:xfrm>
            <a:off x="5336274" y="993228"/>
            <a:ext cx="3725839" cy="3496222"/>
          </a:xfrm>
        </p:spPr>
        <p:txBody>
          <a:bodyPr/>
          <a:lstStyle/>
          <a:p>
            <a:r>
              <a:rPr lang="en-US" dirty="0"/>
              <a:t>Here, the robot faces 2 types of scenarios although the principle is same whether the scenario is because of an obstacle or due to valid turning point in the corridor.</a:t>
            </a:r>
          </a:p>
          <a:p>
            <a:r>
              <a:rPr lang="en-US" dirty="0"/>
              <a:t>The ultrasonic sensor finds clear space in front of the robot and on the right of the robot as there is no more wall.</a:t>
            </a:r>
          </a:p>
          <a:p>
            <a:r>
              <a:rPr lang="en-US" dirty="0"/>
              <a:t>Thus the robot make an orthogonal right turn to get back on the tolerance with the object/wall.</a:t>
            </a:r>
            <a:endParaRPr lang="en-IN" dirty="0"/>
          </a:p>
        </p:txBody>
      </p:sp>
      <p:sp>
        <p:nvSpPr>
          <p:cNvPr id="3" name="Title 2">
            <a:extLst>
              <a:ext uri="{FF2B5EF4-FFF2-40B4-BE49-F238E27FC236}">
                <a16:creationId xmlns:a16="http://schemas.microsoft.com/office/drawing/2014/main" id="{7C7E1CD0-AF22-404F-8BC8-EFCCFF1F331F}"/>
              </a:ext>
            </a:extLst>
          </p:cNvPr>
          <p:cNvSpPr>
            <a:spLocks noGrp="1"/>
          </p:cNvSpPr>
          <p:nvPr>
            <p:ph type="title"/>
          </p:nvPr>
        </p:nvSpPr>
        <p:spPr/>
        <p:txBody>
          <a:bodyPr/>
          <a:lstStyle/>
          <a:p>
            <a:r>
              <a:rPr lang="en-US" dirty="0"/>
              <a:t>Case II: Clearance case</a:t>
            </a:r>
            <a:endParaRPr lang="en-IN" dirty="0"/>
          </a:p>
        </p:txBody>
      </p:sp>
      <p:pic>
        <p:nvPicPr>
          <p:cNvPr id="4" name="Picture 3">
            <a:extLst>
              <a:ext uri="{FF2B5EF4-FFF2-40B4-BE49-F238E27FC236}">
                <a16:creationId xmlns:a16="http://schemas.microsoft.com/office/drawing/2014/main" id="{CE4C4300-D193-421A-8B2A-80B3728C3DEB}"/>
              </a:ext>
            </a:extLst>
          </p:cNvPr>
          <p:cNvPicPr>
            <a:picLocks noChangeAspect="1"/>
          </p:cNvPicPr>
          <p:nvPr/>
        </p:nvPicPr>
        <p:blipFill>
          <a:blip r:embed="rId2"/>
          <a:stretch>
            <a:fillRect/>
          </a:stretch>
        </p:blipFill>
        <p:spPr>
          <a:xfrm flipV="1">
            <a:off x="2132515" y="2653962"/>
            <a:ext cx="374382" cy="284601"/>
          </a:xfrm>
          <a:prstGeom prst="rect">
            <a:avLst/>
          </a:prstGeom>
        </p:spPr>
      </p:pic>
      <p:cxnSp>
        <p:nvCxnSpPr>
          <p:cNvPr id="5" name="Straight Connector 4">
            <a:extLst>
              <a:ext uri="{FF2B5EF4-FFF2-40B4-BE49-F238E27FC236}">
                <a16:creationId xmlns:a16="http://schemas.microsoft.com/office/drawing/2014/main" id="{7F949193-C788-415D-8D4E-EB07B6BD75DA}"/>
              </a:ext>
            </a:extLst>
          </p:cNvPr>
          <p:cNvCxnSpPr>
            <a:cxnSpLocks/>
          </p:cNvCxnSpPr>
          <p:nvPr/>
        </p:nvCxnSpPr>
        <p:spPr>
          <a:xfrm>
            <a:off x="3636456" y="2449880"/>
            <a:ext cx="0" cy="1766453"/>
          </a:xfrm>
          <a:prstGeom prst="line">
            <a:avLst/>
          </a:prstGeom>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BB381C8A-59BF-4E4B-A769-C064CFF7EDFD}"/>
              </a:ext>
            </a:extLst>
          </p:cNvPr>
          <p:cNvCxnSpPr>
            <a:cxnSpLocks/>
          </p:cNvCxnSpPr>
          <p:nvPr/>
        </p:nvCxnSpPr>
        <p:spPr>
          <a:xfrm flipH="1">
            <a:off x="2505966" y="2449880"/>
            <a:ext cx="1130490" cy="0"/>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a:extLst>
              <a:ext uri="{FF2B5EF4-FFF2-40B4-BE49-F238E27FC236}">
                <a16:creationId xmlns:a16="http://schemas.microsoft.com/office/drawing/2014/main" id="{6746C662-9BC4-48E6-AFF8-B7D039FE62F3}"/>
              </a:ext>
            </a:extLst>
          </p:cNvPr>
          <p:cNvCxnSpPr>
            <a:cxnSpLocks/>
          </p:cNvCxnSpPr>
          <p:nvPr/>
        </p:nvCxnSpPr>
        <p:spPr>
          <a:xfrm>
            <a:off x="3291231" y="2803524"/>
            <a:ext cx="0" cy="1399231"/>
          </a:xfrm>
          <a:prstGeom prst="line">
            <a:avLst/>
          </a:prstGeom>
          <a:ln w="9525">
            <a:solidFill>
              <a:srgbClr val="00B0F0"/>
            </a:solidFill>
            <a:prstDash val="dash"/>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97191981-DB58-484C-9A16-69A84A1773D4}"/>
              </a:ext>
            </a:extLst>
          </p:cNvPr>
          <p:cNvCxnSpPr>
            <a:cxnSpLocks/>
          </p:cNvCxnSpPr>
          <p:nvPr/>
        </p:nvCxnSpPr>
        <p:spPr>
          <a:xfrm flipH="1">
            <a:off x="2147094" y="2816319"/>
            <a:ext cx="1144137" cy="0"/>
          </a:xfrm>
          <a:prstGeom prst="line">
            <a:avLst/>
          </a:prstGeom>
          <a:ln w="9525">
            <a:solidFill>
              <a:srgbClr val="00B0F0"/>
            </a:solidFill>
            <a:prstDash val="dash"/>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63925E73-3C5D-4AF3-A56E-A466F43AE20A}"/>
              </a:ext>
            </a:extLst>
          </p:cNvPr>
          <p:cNvCxnSpPr>
            <a:cxnSpLocks/>
          </p:cNvCxnSpPr>
          <p:nvPr/>
        </p:nvCxnSpPr>
        <p:spPr>
          <a:xfrm>
            <a:off x="3291231" y="4108911"/>
            <a:ext cx="345225" cy="0"/>
          </a:xfrm>
          <a:prstGeom prst="straightConnector1">
            <a:avLst/>
          </a:prstGeom>
          <a:ln>
            <a:solidFill>
              <a:srgbClr val="008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081928D6-0805-43D9-855C-9753C7B1388B}"/>
              </a:ext>
            </a:extLst>
          </p:cNvPr>
          <p:cNvCxnSpPr>
            <a:cxnSpLocks/>
          </p:cNvCxnSpPr>
          <p:nvPr/>
        </p:nvCxnSpPr>
        <p:spPr>
          <a:xfrm>
            <a:off x="3157517" y="2462675"/>
            <a:ext cx="0" cy="353644"/>
          </a:xfrm>
          <a:prstGeom prst="straightConnector1">
            <a:avLst/>
          </a:prstGeom>
          <a:ln>
            <a:solidFill>
              <a:srgbClr val="008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40481ACB-2C0E-46DB-8C55-8AF65735D50C}"/>
              </a:ext>
            </a:extLst>
          </p:cNvPr>
          <p:cNvSpPr txBox="1"/>
          <p:nvPr/>
        </p:nvSpPr>
        <p:spPr>
          <a:xfrm>
            <a:off x="3636456" y="3661151"/>
            <a:ext cx="931657" cy="646331"/>
          </a:xfrm>
          <a:prstGeom prst="rect">
            <a:avLst/>
          </a:prstGeom>
          <a:noFill/>
        </p:spPr>
        <p:txBody>
          <a:bodyPr wrap="square" rtlCol="0">
            <a:spAutoFit/>
          </a:bodyPr>
          <a:lstStyle/>
          <a:p>
            <a:r>
              <a:rPr lang="en-US" sz="1200" dirty="0"/>
              <a:t>Inner wall of the corridor</a:t>
            </a:r>
            <a:endParaRPr lang="en-IN" sz="1200" dirty="0"/>
          </a:p>
        </p:txBody>
      </p:sp>
      <p:cxnSp>
        <p:nvCxnSpPr>
          <p:cNvPr id="12" name="Straight Connector 11">
            <a:extLst>
              <a:ext uri="{FF2B5EF4-FFF2-40B4-BE49-F238E27FC236}">
                <a16:creationId xmlns:a16="http://schemas.microsoft.com/office/drawing/2014/main" id="{A319A9CB-8854-4CC0-8B2F-018F8A711005}"/>
              </a:ext>
            </a:extLst>
          </p:cNvPr>
          <p:cNvCxnSpPr>
            <a:cxnSpLocks/>
          </p:cNvCxnSpPr>
          <p:nvPr/>
        </p:nvCxnSpPr>
        <p:spPr>
          <a:xfrm>
            <a:off x="2497629" y="1582138"/>
            <a:ext cx="0" cy="859808"/>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4B6FD100-8283-43C4-BB40-5746CA27D7B7}"/>
              </a:ext>
            </a:extLst>
          </p:cNvPr>
          <p:cNvCxnSpPr>
            <a:cxnSpLocks/>
          </p:cNvCxnSpPr>
          <p:nvPr/>
        </p:nvCxnSpPr>
        <p:spPr>
          <a:xfrm>
            <a:off x="3636456" y="1152234"/>
            <a:ext cx="0" cy="429904"/>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2873529D-0BB2-4CCC-864C-42EC47C0A9A7}"/>
              </a:ext>
            </a:extLst>
          </p:cNvPr>
          <p:cNvCxnSpPr>
            <a:cxnSpLocks/>
          </p:cNvCxnSpPr>
          <p:nvPr/>
        </p:nvCxnSpPr>
        <p:spPr>
          <a:xfrm flipH="1">
            <a:off x="2497629" y="1582138"/>
            <a:ext cx="1138827" cy="0"/>
          </a:xfrm>
          <a:prstGeom prst="line">
            <a:avLst/>
          </a:prstGeom>
        </p:spPr>
        <p:style>
          <a:lnRef idx="2">
            <a:schemeClr val="dk1"/>
          </a:lnRef>
          <a:fillRef idx="0">
            <a:schemeClr val="dk1"/>
          </a:fillRef>
          <a:effectRef idx="1">
            <a:schemeClr val="dk1"/>
          </a:effectRef>
          <a:fontRef idx="minor">
            <a:schemeClr val="tx1"/>
          </a:fontRef>
        </p:style>
      </p:cxnSp>
      <p:sp>
        <p:nvSpPr>
          <p:cNvPr id="15" name="TextBox 14">
            <a:extLst>
              <a:ext uri="{FF2B5EF4-FFF2-40B4-BE49-F238E27FC236}">
                <a16:creationId xmlns:a16="http://schemas.microsoft.com/office/drawing/2014/main" id="{B74D1ACC-F343-4301-BD89-04BE4F53BEC4}"/>
              </a:ext>
            </a:extLst>
          </p:cNvPr>
          <p:cNvSpPr txBox="1"/>
          <p:nvPr/>
        </p:nvSpPr>
        <p:spPr>
          <a:xfrm>
            <a:off x="2565528" y="1610739"/>
            <a:ext cx="918022" cy="830997"/>
          </a:xfrm>
          <a:prstGeom prst="rect">
            <a:avLst/>
          </a:prstGeom>
          <a:noFill/>
        </p:spPr>
        <p:txBody>
          <a:bodyPr wrap="square" rtlCol="0">
            <a:spAutoFit/>
          </a:bodyPr>
          <a:lstStyle/>
          <a:p>
            <a:r>
              <a:rPr lang="en-US" sz="1200" dirty="0"/>
              <a:t>Object/ Column/ Obstacle on path</a:t>
            </a:r>
            <a:endParaRPr lang="en-IN" sz="1200" dirty="0"/>
          </a:p>
        </p:txBody>
      </p:sp>
      <p:cxnSp>
        <p:nvCxnSpPr>
          <p:cNvPr id="16" name="Straight Connector 15">
            <a:extLst>
              <a:ext uri="{FF2B5EF4-FFF2-40B4-BE49-F238E27FC236}">
                <a16:creationId xmlns:a16="http://schemas.microsoft.com/office/drawing/2014/main" id="{1BFD1DE0-ED87-4D38-834A-16AEE2404B50}"/>
              </a:ext>
            </a:extLst>
          </p:cNvPr>
          <p:cNvCxnSpPr>
            <a:cxnSpLocks/>
          </p:cNvCxnSpPr>
          <p:nvPr/>
        </p:nvCxnSpPr>
        <p:spPr>
          <a:xfrm>
            <a:off x="2147094" y="1411381"/>
            <a:ext cx="0" cy="1399231"/>
          </a:xfrm>
          <a:prstGeom prst="line">
            <a:avLst/>
          </a:prstGeom>
          <a:ln w="9525">
            <a:solidFill>
              <a:srgbClr val="00B0F0"/>
            </a:solidFill>
            <a:prstDash val="dash"/>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031EAABF-7B36-4C4F-91F1-59F95E7874C7}"/>
              </a:ext>
            </a:extLst>
          </p:cNvPr>
          <p:cNvCxnSpPr>
            <a:cxnSpLocks/>
          </p:cNvCxnSpPr>
          <p:nvPr/>
        </p:nvCxnSpPr>
        <p:spPr>
          <a:xfrm flipV="1">
            <a:off x="2147094" y="1979791"/>
            <a:ext cx="0" cy="803791"/>
          </a:xfrm>
          <a:prstGeom prst="straightConnector1">
            <a:avLst/>
          </a:prstGeom>
          <a:ln w="952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A5D9511A-4D51-41EB-90CA-DA4622D719DC}"/>
              </a:ext>
            </a:extLst>
          </p:cNvPr>
          <p:cNvCxnSpPr>
            <a:cxnSpLocks/>
          </p:cNvCxnSpPr>
          <p:nvPr/>
        </p:nvCxnSpPr>
        <p:spPr>
          <a:xfrm flipH="1">
            <a:off x="1402414" y="2800053"/>
            <a:ext cx="739045" cy="10559"/>
          </a:xfrm>
          <a:prstGeom prst="straightConnector1">
            <a:avLst/>
          </a:prstGeom>
          <a:ln w="952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493394AF-AA92-47F4-8F3C-A2261B3616F6}"/>
              </a:ext>
            </a:extLst>
          </p:cNvPr>
          <p:cNvSpPr txBox="1"/>
          <p:nvPr/>
        </p:nvSpPr>
        <p:spPr>
          <a:xfrm>
            <a:off x="1063814" y="2058520"/>
            <a:ext cx="949566" cy="646331"/>
          </a:xfrm>
          <a:prstGeom prst="rect">
            <a:avLst/>
          </a:prstGeom>
          <a:noFill/>
        </p:spPr>
        <p:txBody>
          <a:bodyPr wrap="square" rtlCol="0">
            <a:spAutoFit/>
          </a:bodyPr>
          <a:lstStyle/>
          <a:p>
            <a:r>
              <a:rPr lang="en-US" sz="1200" dirty="0"/>
              <a:t>Ultrasonic detection of clear space</a:t>
            </a:r>
            <a:endParaRPr lang="en-IN" sz="1200" dirty="0"/>
          </a:p>
        </p:txBody>
      </p:sp>
      <p:cxnSp>
        <p:nvCxnSpPr>
          <p:cNvPr id="27" name="Straight Arrow Connector 26">
            <a:extLst>
              <a:ext uri="{FF2B5EF4-FFF2-40B4-BE49-F238E27FC236}">
                <a16:creationId xmlns:a16="http://schemas.microsoft.com/office/drawing/2014/main" id="{7DADD604-C67A-42E5-AAA5-F399369A7976}"/>
              </a:ext>
            </a:extLst>
          </p:cNvPr>
          <p:cNvCxnSpPr>
            <a:cxnSpLocks/>
          </p:cNvCxnSpPr>
          <p:nvPr/>
        </p:nvCxnSpPr>
        <p:spPr>
          <a:xfrm>
            <a:off x="2147094" y="1750123"/>
            <a:ext cx="345225" cy="0"/>
          </a:xfrm>
          <a:prstGeom prst="straightConnector1">
            <a:avLst/>
          </a:prstGeom>
          <a:ln>
            <a:solidFill>
              <a:srgbClr val="008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798B6079-54AB-4DA0-B19B-0946230AA1AB}"/>
              </a:ext>
            </a:extLst>
          </p:cNvPr>
          <p:cNvSpPr txBox="1"/>
          <p:nvPr/>
        </p:nvSpPr>
        <p:spPr>
          <a:xfrm>
            <a:off x="1701489" y="1164369"/>
            <a:ext cx="879939" cy="276999"/>
          </a:xfrm>
          <a:prstGeom prst="rect">
            <a:avLst/>
          </a:prstGeom>
          <a:noFill/>
        </p:spPr>
        <p:txBody>
          <a:bodyPr wrap="square" rtlCol="0">
            <a:spAutoFit/>
          </a:bodyPr>
          <a:lstStyle/>
          <a:p>
            <a:r>
              <a:rPr lang="en-US" sz="1200" dirty="0"/>
              <a:t>Robot Path</a:t>
            </a:r>
            <a:endParaRPr lang="en-IN" sz="1200" dirty="0"/>
          </a:p>
        </p:txBody>
      </p:sp>
      <p:sp>
        <p:nvSpPr>
          <p:cNvPr id="29" name="TextBox 28">
            <a:extLst>
              <a:ext uri="{FF2B5EF4-FFF2-40B4-BE49-F238E27FC236}">
                <a16:creationId xmlns:a16="http://schemas.microsoft.com/office/drawing/2014/main" id="{FBFD2DA1-AEE9-49AD-96C0-BF5D3634FCC9}"/>
              </a:ext>
            </a:extLst>
          </p:cNvPr>
          <p:cNvSpPr txBox="1"/>
          <p:nvPr/>
        </p:nvSpPr>
        <p:spPr>
          <a:xfrm>
            <a:off x="5336274" y="4599296"/>
            <a:ext cx="1898918" cy="276999"/>
          </a:xfrm>
          <a:prstGeom prst="rect">
            <a:avLst/>
          </a:prstGeom>
          <a:noFill/>
        </p:spPr>
        <p:txBody>
          <a:bodyPr wrap="none" rtlCol="0">
            <a:spAutoFit/>
          </a:bodyPr>
          <a:lstStyle/>
          <a:p>
            <a:r>
              <a:rPr lang="en-US" sz="1200" dirty="0"/>
              <a:t>*Figures not drawn to scale</a:t>
            </a:r>
            <a:endParaRPr lang="en-IN" sz="1200" dirty="0"/>
          </a:p>
        </p:txBody>
      </p:sp>
      <p:sp>
        <p:nvSpPr>
          <p:cNvPr id="30" name="TextBox 29">
            <a:extLst>
              <a:ext uri="{FF2B5EF4-FFF2-40B4-BE49-F238E27FC236}">
                <a16:creationId xmlns:a16="http://schemas.microsoft.com/office/drawing/2014/main" id="{F1027329-FFF9-415B-9DE7-B1BCC1AECEC8}"/>
              </a:ext>
            </a:extLst>
          </p:cNvPr>
          <p:cNvSpPr txBox="1"/>
          <p:nvPr/>
        </p:nvSpPr>
        <p:spPr>
          <a:xfrm>
            <a:off x="425917" y="3801134"/>
            <a:ext cx="2253481" cy="307777"/>
          </a:xfrm>
          <a:prstGeom prst="rect">
            <a:avLst/>
          </a:prstGeom>
          <a:noFill/>
        </p:spPr>
        <p:txBody>
          <a:bodyPr wrap="square" rtlCol="0">
            <a:spAutoFit/>
          </a:bodyPr>
          <a:lstStyle/>
          <a:p>
            <a:r>
              <a:rPr lang="en-US" sz="1400" dirty="0"/>
              <a:t>Obstacle avoidance Scenario</a:t>
            </a:r>
            <a:endParaRPr lang="en-IN" sz="1400" dirty="0"/>
          </a:p>
        </p:txBody>
      </p:sp>
    </p:spTree>
    <p:extLst>
      <p:ext uri="{BB962C8B-B14F-4D97-AF65-F5344CB8AC3E}">
        <p14:creationId xmlns:p14="http://schemas.microsoft.com/office/powerpoint/2010/main" val="1067598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7822E30-2158-6537-168F-527B35615B47}"/>
              </a:ext>
            </a:extLst>
          </p:cNvPr>
          <p:cNvPicPr>
            <a:picLocks noGrp="1" noChangeAspect="1"/>
          </p:cNvPicPr>
          <p:nvPr>
            <p:ph idx="1"/>
          </p:nvPr>
        </p:nvPicPr>
        <p:blipFill>
          <a:blip r:embed="rId2"/>
          <a:stretch>
            <a:fillRect/>
          </a:stretch>
        </p:blipFill>
        <p:spPr>
          <a:xfrm>
            <a:off x="5854700" y="1634906"/>
            <a:ext cx="2673350" cy="1873686"/>
          </a:xfrm>
        </p:spPr>
      </p:pic>
      <p:sp>
        <p:nvSpPr>
          <p:cNvPr id="3" name="Title 2">
            <a:extLst>
              <a:ext uri="{FF2B5EF4-FFF2-40B4-BE49-F238E27FC236}">
                <a16:creationId xmlns:a16="http://schemas.microsoft.com/office/drawing/2014/main" id="{253924D3-BBA0-EE4F-D485-4D6F93B9265F}"/>
              </a:ext>
            </a:extLst>
          </p:cNvPr>
          <p:cNvSpPr>
            <a:spLocks noGrp="1"/>
          </p:cNvSpPr>
          <p:nvPr>
            <p:ph type="title"/>
          </p:nvPr>
        </p:nvSpPr>
        <p:spPr/>
        <p:txBody>
          <a:bodyPr/>
          <a:lstStyle/>
          <a:p>
            <a:r>
              <a:rPr lang="en-US" dirty="0"/>
              <a:t>Mobile Robot Specifications</a:t>
            </a:r>
            <a:endParaRPr lang="en-IN" dirty="0"/>
          </a:p>
        </p:txBody>
      </p:sp>
      <p:sp>
        <p:nvSpPr>
          <p:cNvPr id="7" name="TextBox 6">
            <a:extLst>
              <a:ext uri="{FF2B5EF4-FFF2-40B4-BE49-F238E27FC236}">
                <a16:creationId xmlns:a16="http://schemas.microsoft.com/office/drawing/2014/main" id="{D301E0BC-4402-25F4-3116-F05C44F17FD9}"/>
              </a:ext>
            </a:extLst>
          </p:cNvPr>
          <p:cNvSpPr txBox="1"/>
          <p:nvPr/>
        </p:nvSpPr>
        <p:spPr>
          <a:xfrm>
            <a:off x="241300" y="1279088"/>
            <a:ext cx="5270500" cy="3139321"/>
          </a:xfrm>
          <a:prstGeom prst="rect">
            <a:avLst/>
          </a:prstGeom>
          <a:noFill/>
        </p:spPr>
        <p:txBody>
          <a:bodyPr wrap="square" rtlCol="0">
            <a:spAutoFit/>
          </a:bodyPr>
          <a:lstStyle/>
          <a:p>
            <a:pPr>
              <a:buFont typeface="Arial" panose="020B0604020202020204" pitchFamily="34" charset="0"/>
              <a:buChar char="•"/>
            </a:pPr>
            <a:r>
              <a:rPr lang="en-US" dirty="0"/>
              <a:t> Ready to assemble mobile robot from Freenove (Raspberry Pi based)</a:t>
            </a:r>
          </a:p>
          <a:p>
            <a:pPr>
              <a:buFont typeface="Arial" panose="020B0604020202020204" pitchFamily="34" charset="0"/>
              <a:buChar char="•"/>
            </a:pPr>
            <a:r>
              <a:rPr lang="en-US" dirty="0"/>
              <a:t> Controller – Raspberry Pi 4B</a:t>
            </a:r>
          </a:p>
          <a:p>
            <a:pPr>
              <a:buFont typeface="Arial" panose="020B0604020202020204" pitchFamily="34" charset="0"/>
              <a:buChar char="•"/>
            </a:pPr>
            <a:r>
              <a:rPr lang="en-US" dirty="0"/>
              <a:t> Camera – Pi Camera module V1 (Included within the robot hardware package)</a:t>
            </a:r>
          </a:p>
          <a:p>
            <a:pPr>
              <a:buFont typeface="Arial" panose="020B0604020202020204" pitchFamily="34" charset="0"/>
              <a:buChar char="•"/>
            </a:pPr>
            <a:r>
              <a:rPr lang="en-US" dirty="0"/>
              <a:t> Dual Servo Motor Mount – for swivel motion of the camera head (pan/tilt)</a:t>
            </a:r>
          </a:p>
          <a:p>
            <a:pPr>
              <a:buFont typeface="Arial" panose="020B0604020202020204" pitchFamily="34" charset="0"/>
              <a:buChar char="•"/>
            </a:pPr>
            <a:r>
              <a:rPr lang="en-US" dirty="0"/>
              <a:t> 4x DC motor – for motion of the robot (without encoders)</a:t>
            </a:r>
          </a:p>
          <a:p>
            <a:pPr>
              <a:buFont typeface="Arial" panose="020B0604020202020204" pitchFamily="34" charset="0"/>
              <a:buChar char="•"/>
            </a:pPr>
            <a:r>
              <a:rPr lang="en-US" dirty="0"/>
              <a:t> Ultrasonic Sensor</a:t>
            </a:r>
            <a:endParaRPr lang="en-IN" dirty="0"/>
          </a:p>
          <a:p>
            <a:r>
              <a:rPr lang="en-IN" dirty="0"/>
              <a:t>[Fnv22]</a:t>
            </a:r>
          </a:p>
        </p:txBody>
      </p:sp>
    </p:spTree>
    <p:extLst>
      <p:ext uri="{BB962C8B-B14F-4D97-AF65-F5344CB8AC3E}">
        <p14:creationId xmlns:p14="http://schemas.microsoft.com/office/powerpoint/2010/main" val="23829386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9B226F-52E0-4BF5-B872-6B2D8E7DCF13}"/>
              </a:ext>
            </a:extLst>
          </p:cNvPr>
          <p:cNvSpPr>
            <a:spLocks noGrp="1"/>
          </p:cNvSpPr>
          <p:nvPr>
            <p:ph type="title"/>
          </p:nvPr>
        </p:nvSpPr>
        <p:spPr/>
        <p:txBody>
          <a:bodyPr/>
          <a:lstStyle/>
          <a:p>
            <a:r>
              <a:rPr lang="en-US" dirty="0"/>
              <a:t>Case II: Clearance case</a:t>
            </a:r>
            <a:endParaRPr lang="en-IN" dirty="0"/>
          </a:p>
        </p:txBody>
      </p:sp>
      <p:pic>
        <p:nvPicPr>
          <p:cNvPr id="4" name="Picture 3">
            <a:extLst>
              <a:ext uri="{FF2B5EF4-FFF2-40B4-BE49-F238E27FC236}">
                <a16:creationId xmlns:a16="http://schemas.microsoft.com/office/drawing/2014/main" id="{02D1E368-A729-452B-8E7B-01E9B0C5E805}"/>
              </a:ext>
            </a:extLst>
          </p:cNvPr>
          <p:cNvPicPr>
            <a:picLocks noChangeAspect="1"/>
          </p:cNvPicPr>
          <p:nvPr/>
        </p:nvPicPr>
        <p:blipFill>
          <a:blip r:embed="rId2"/>
          <a:stretch>
            <a:fillRect/>
          </a:stretch>
        </p:blipFill>
        <p:spPr>
          <a:xfrm rot="5400000" flipV="1">
            <a:off x="2709759" y="2107018"/>
            <a:ext cx="374382" cy="284601"/>
          </a:xfrm>
          <a:prstGeom prst="rect">
            <a:avLst/>
          </a:prstGeom>
        </p:spPr>
      </p:pic>
      <p:cxnSp>
        <p:nvCxnSpPr>
          <p:cNvPr id="5" name="Straight Connector 4">
            <a:extLst>
              <a:ext uri="{FF2B5EF4-FFF2-40B4-BE49-F238E27FC236}">
                <a16:creationId xmlns:a16="http://schemas.microsoft.com/office/drawing/2014/main" id="{5FFC6E14-CC63-4663-9BEE-95A6D94CC10E}"/>
              </a:ext>
            </a:extLst>
          </p:cNvPr>
          <p:cNvCxnSpPr>
            <a:cxnSpLocks/>
          </p:cNvCxnSpPr>
          <p:nvPr/>
        </p:nvCxnSpPr>
        <p:spPr>
          <a:xfrm>
            <a:off x="3224738" y="2415771"/>
            <a:ext cx="0" cy="1711232"/>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a:extLst>
              <a:ext uri="{FF2B5EF4-FFF2-40B4-BE49-F238E27FC236}">
                <a16:creationId xmlns:a16="http://schemas.microsoft.com/office/drawing/2014/main" id="{36AAC853-8CBF-4C93-B338-E712815AA5A2}"/>
              </a:ext>
            </a:extLst>
          </p:cNvPr>
          <p:cNvCxnSpPr>
            <a:cxnSpLocks/>
          </p:cNvCxnSpPr>
          <p:nvPr/>
        </p:nvCxnSpPr>
        <p:spPr>
          <a:xfrm>
            <a:off x="2882928" y="2107374"/>
            <a:ext cx="0" cy="2106142"/>
          </a:xfrm>
          <a:prstGeom prst="line">
            <a:avLst/>
          </a:prstGeom>
          <a:ln w="9525">
            <a:solidFill>
              <a:srgbClr val="00B0F0"/>
            </a:solidFill>
            <a:prstDash val="dash"/>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CB5010FB-59F6-4DAF-8949-0D3BD9176C4F}"/>
              </a:ext>
            </a:extLst>
          </p:cNvPr>
          <p:cNvCxnSpPr>
            <a:cxnSpLocks/>
          </p:cNvCxnSpPr>
          <p:nvPr/>
        </p:nvCxnSpPr>
        <p:spPr>
          <a:xfrm flipH="1">
            <a:off x="2882928" y="2062127"/>
            <a:ext cx="2143987" cy="0"/>
          </a:xfrm>
          <a:prstGeom prst="line">
            <a:avLst/>
          </a:prstGeom>
          <a:ln w="9525">
            <a:solidFill>
              <a:srgbClr val="00B0F0"/>
            </a:solidFill>
            <a:prstDash val="dash"/>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53A4D902-3847-4BE0-914C-08886D8F5927}"/>
              </a:ext>
            </a:extLst>
          </p:cNvPr>
          <p:cNvCxnSpPr>
            <a:cxnSpLocks/>
          </p:cNvCxnSpPr>
          <p:nvPr/>
        </p:nvCxnSpPr>
        <p:spPr>
          <a:xfrm>
            <a:off x="2879513" y="4050769"/>
            <a:ext cx="345225" cy="0"/>
          </a:xfrm>
          <a:prstGeom prst="straightConnector1">
            <a:avLst/>
          </a:prstGeom>
          <a:ln>
            <a:solidFill>
              <a:srgbClr val="008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A0DA5DF8-7DBF-44BF-9208-38A1273F36F9}"/>
              </a:ext>
            </a:extLst>
          </p:cNvPr>
          <p:cNvCxnSpPr>
            <a:cxnSpLocks/>
          </p:cNvCxnSpPr>
          <p:nvPr/>
        </p:nvCxnSpPr>
        <p:spPr>
          <a:xfrm>
            <a:off x="4233405" y="2062127"/>
            <a:ext cx="0" cy="353644"/>
          </a:xfrm>
          <a:prstGeom prst="straightConnector1">
            <a:avLst/>
          </a:prstGeom>
          <a:ln>
            <a:solidFill>
              <a:srgbClr val="008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F0C935B3-3559-46D4-AB6B-145552E8908F}"/>
              </a:ext>
            </a:extLst>
          </p:cNvPr>
          <p:cNvSpPr txBox="1"/>
          <p:nvPr/>
        </p:nvSpPr>
        <p:spPr>
          <a:xfrm>
            <a:off x="3224738" y="3621647"/>
            <a:ext cx="931657" cy="646331"/>
          </a:xfrm>
          <a:prstGeom prst="rect">
            <a:avLst/>
          </a:prstGeom>
          <a:noFill/>
        </p:spPr>
        <p:txBody>
          <a:bodyPr wrap="square" rtlCol="0">
            <a:spAutoFit/>
          </a:bodyPr>
          <a:lstStyle/>
          <a:p>
            <a:r>
              <a:rPr lang="en-US" sz="1200" dirty="0"/>
              <a:t>Inner wall of the corridor</a:t>
            </a:r>
            <a:endParaRPr lang="en-IN" sz="1200" dirty="0"/>
          </a:p>
        </p:txBody>
      </p:sp>
      <p:cxnSp>
        <p:nvCxnSpPr>
          <p:cNvPr id="14" name="Straight Connector 13">
            <a:extLst>
              <a:ext uri="{FF2B5EF4-FFF2-40B4-BE49-F238E27FC236}">
                <a16:creationId xmlns:a16="http://schemas.microsoft.com/office/drawing/2014/main" id="{2FBE6EFC-E203-46AF-BECF-53171D561F96}"/>
              </a:ext>
            </a:extLst>
          </p:cNvPr>
          <p:cNvCxnSpPr>
            <a:cxnSpLocks/>
          </p:cNvCxnSpPr>
          <p:nvPr/>
        </p:nvCxnSpPr>
        <p:spPr>
          <a:xfrm flipH="1">
            <a:off x="3224738" y="2415771"/>
            <a:ext cx="1604655" cy="0"/>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C4483289-CACF-4F98-B615-5D36F74780DE}"/>
              </a:ext>
            </a:extLst>
          </p:cNvPr>
          <p:cNvCxnSpPr>
            <a:cxnSpLocks/>
          </p:cNvCxnSpPr>
          <p:nvPr/>
        </p:nvCxnSpPr>
        <p:spPr>
          <a:xfrm flipV="1">
            <a:off x="2887447" y="1274807"/>
            <a:ext cx="0" cy="803791"/>
          </a:xfrm>
          <a:prstGeom prst="straightConnector1">
            <a:avLst/>
          </a:prstGeom>
          <a:ln w="952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245FCD40-5024-4DC3-876C-119DB15016C0}"/>
              </a:ext>
            </a:extLst>
          </p:cNvPr>
          <p:cNvCxnSpPr>
            <a:cxnSpLocks/>
          </p:cNvCxnSpPr>
          <p:nvPr/>
        </p:nvCxnSpPr>
        <p:spPr>
          <a:xfrm flipV="1">
            <a:off x="2917171" y="2062127"/>
            <a:ext cx="807962" cy="16471"/>
          </a:xfrm>
          <a:prstGeom prst="straightConnector1">
            <a:avLst/>
          </a:prstGeom>
          <a:ln w="952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231E3B6F-4371-4188-A5BE-0130254DBC33}"/>
              </a:ext>
            </a:extLst>
          </p:cNvPr>
          <p:cNvSpPr txBox="1"/>
          <p:nvPr/>
        </p:nvSpPr>
        <p:spPr>
          <a:xfrm>
            <a:off x="2968426" y="1313888"/>
            <a:ext cx="949566" cy="646331"/>
          </a:xfrm>
          <a:prstGeom prst="rect">
            <a:avLst/>
          </a:prstGeom>
          <a:noFill/>
        </p:spPr>
        <p:txBody>
          <a:bodyPr wrap="square" rtlCol="0">
            <a:spAutoFit/>
          </a:bodyPr>
          <a:lstStyle/>
          <a:p>
            <a:r>
              <a:rPr lang="en-US" sz="1200" dirty="0"/>
              <a:t>Ultrasonic detection of clear space</a:t>
            </a:r>
            <a:endParaRPr lang="en-IN" sz="1200" dirty="0"/>
          </a:p>
        </p:txBody>
      </p:sp>
      <p:sp>
        <p:nvSpPr>
          <p:cNvPr id="21" name="TextBox 20">
            <a:extLst>
              <a:ext uri="{FF2B5EF4-FFF2-40B4-BE49-F238E27FC236}">
                <a16:creationId xmlns:a16="http://schemas.microsoft.com/office/drawing/2014/main" id="{F1696FD7-03D0-48EF-9319-DE19BA5566FC}"/>
              </a:ext>
            </a:extLst>
          </p:cNvPr>
          <p:cNvSpPr txBox="1"/>
          <p:nvPr/>
        </p:nvSpPr>
        <p:spPr>
          <a:xfrm>
            <a:off x="5046988" y="1923627"/>
            <a:ext cx="879939" cy="276999"/>
          </a:xfrm>
          <a:prstGeom prst="rect">
            <a:avLst/>
          </a:prstGeom>
          <a:noFill/>
        </p:spPr>
        <p:txBody>
          <a:bodyPr wrap="square" rtlCol="0">
            <a:spAutoFit/>
          </a:bodyPr>
          <a:lstStyle/>
          <a:p>
            <a:r>
              <a:rPr lang="en-US" sz="1200" dirty="0"/>
              <a:t>Robot Path</a:t>
            </a:r>
            <a:endParaRPr lang="en-IN" sz="1200" dirty="0"/>
          </a:p>
        </p:txBody>
      </p:sp>
      <p:sp>
        <p:nvSpPr>
          <p:cNvPr id="22" name="TextBox 21">
            <a:extLst>
              <a:ext uri="{FF2B5EF4-FFF2-40B4-BE49-F238E27FC236}">
                <a16:creationId xmlns:a16="http://schemas.microsoft.com/office/drawing/2014/main" id="{324101F5-DDF7-4948-86A5-4D3C6686C999}"/>
              </a:ext>
            </a:extLst>
          </p:cNvPr>
          <p:cNvSpPr txBox="1"/>
          <p:nvPr/>
        </p:nvSpPr>
        <p:spPr>
          <a:xfrm>
            <a:off x="4027065" y="3269717"/>
            <a:ext cx="2720341" cy="307777"/>
          </a:xfrm>
          <a:prstGeom prst="rect">
            <a:avLst/>
          </a:prstGeom>
          <a:noFill/>
        </p:spPr>
        <p:txBody>
          <a:bodyPr wrap="square" rtlCol="0">
            <a:spAutoFit/>
          </a:bodyPr>
          <a:lstStyle/>
          <a:p>
            <a:r>
              <a:rPr lang="en-US" sz="1400" dirty="0"/>
              <a:t>Turn Right on Corridor Scenario</a:t>
            </a:r>
            <a:endParaRPr lang="en-IN" sz="1400" dirty="0"/>
          </a:p>
        </p:txBody>
      </p:sp>
      <p:sp>
        <p:nvSpPr>
          <p:cNvPr id="28" name="TextBox 27">
            <a:extLst>
              <a:ext uri="{FF2B5EF4-FFF2-40B4-BE49-F238E27FC236}">
                <a16:creationId xmlns:a16="http://schemas.microsoft.com/office/drawing/2014/main" id="{DD749A86-6E13-48C7-A609-297154DADCB6}"/>
              </a:ext>
            </a:extLst>
          </p:cNvPr>
          <p:cNvSpPr txBox="1"/>
          <p:nvPr/>
        </p:nvSpPr>
        <p:spPr>
          <a:xfrm>
            <a:off x="3315882" y="2556747"/>
            <a:ext cx="949566" cy="461665"/>
          </a:xfrm>
          <a:prstGeom prst="rect">
            <a:avLst/>
          </a:prstGeom>
          <a:noFill/>
        </p:spPr>
        <p:txBody>
          <a:bodyPr wrap="square" rtlCol="0">
            <a:spAutoFit/>
          </a:bodyPr>
          <a:lstStyle/>
          <a:p>
            <a:r>
              <a:rPr lang="en-US" sz="1200" dirty="0"/>
              <a:t>Right turn in the lobby</a:t>
            </a:r>
            <a:endParaRPr lang="en-IN" sz="1200" dirty="0"/>
          </a:p>
        </p:txBody>
      </p:sp>
      <p:sp>
        <p:nvSpPr>
          <p:cNvPr id="29" name="TextBox 28">
            <a:extLst>
              <a:ext uri="{FF2B5EF4-FFF2-40B4-BE49-F238E27FC236}">
                <a16:creationId xmlns:a16="http://schemas.microsoft.com/office/drawing/2014/main" id="{29164433-D5A9-485A-AF88-0C00A27568E2}"/>
              </a:ext>
            </a:extLst>
          </p:cNvPr>
          <p:cNvSpPr txBox="1"/>
          <p:nvPr/>
        </p:nvSpPr>
        <p:spPr>
          <a:xfrm>
            <a:off x="6285733" y="4349910"/>
            <a:ext cx="1898918" cy="276999"/>
          </a:xfrm>
          <a:prstGeom prst="rect">
            <a:avLst/>
          </a:prstGeom>
          <a:noFill/>
        </p:spPr>
        <p:txBody>
          <a:bodyPr wrap="none" rtlCol="0">
            <a:spAutoFit/>
          </a:bodyPr>
          <a:lstStyle/>
          <a:p>
            <a:r>
              <a:rPr lang="en-US" sz="1200" dirty="0"/>
              <a:t>*Figures not drawn to scale</a:t>
            </a:r>
            <a:endParaRPr lang="en-IN" sz="1200" dirty="0"/>
          </a:p>
        </p:txBody>
      </p:sp>
    </p:spTree>
    <p:extLst>
      <p:ext uri="{BB962C8B-B14F-4D97-AF65-F5344CB8AC3E}">
        <p14:creationId xmlns:p14="http://schemas.microsoft.com/office/powerpoint/2010/main" val="16535885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04D81A-BE76-499D-B78F-EEE6F373499F}"/>
              </a:ext>
            </a:extLst>
          </p:cNvPr>
          <p:cNvSpPr>
            <a:spLocks noGrp="1"/>
          </p:cNvSpPr>
          <p:nvPr>
            <p:ph type="title"/>
          </p:nvPr>
        </p:nvSpPr>
        <p:spPr/>
        <p:txBody>
          <a:bodyPr/>
          <a:lstStyle/>
          <a:p>
            <a:r>
              <a:rPr lang="en-US" dirty="0"/>
              <a:t>Clearance Case Video Segment</a:t>
            </a:r>
            <a:endParaRPr lang="en-IN" dirty="0"/>
          </a:p>
        </p:txBody>
      </p:sp>
      <p:sp>
        <p:nvSpPr>
          <p:cNvPr id="4" name="TextBox 3">
            <a:extLst>
              <a:ext uri="{FF2B5EF4-FFF2-40B4-BE49-F238E27FC236}">
                <a16:creationId xmlns:a16="http://schemas.microsoft.com/office/drawing/2014/main" id="{9E7E643B-655E-4925-A13C-756821E15EB3}"/>
              </a:ext>
            </a:extLst>
          </p:cNvPr>
          <p:cNvSpPr txBox="1"/>
          <p:nvPr/>
        </p:nvSpPr>
        <p:spPr>
          <a:xfrm>
            <a:off x="564881" y="3849532"/>
            <a:ext cx="2720341" cy="307777"/>
          </a:xfrm>
          <a:prstGeom prst="rect">
            <a:avLst/>
          </a:prstGeom>
          <a:noFill/>
        </p:spPr>
        <p:txBody>
          <a:bodyPr wrap="square" rtlCol="0">
            <a:spAutoFit/>
          </a:bodyPr>
          <a:lstStyle/>
          <a:p>
            <a:r>
              <a:rPr lang="en-US" sz="1400" dirty="0"/>
              <a:t>Turn Right on Corridor Scenario</a:t>
            </a:r>
            <a:endParaRPr lang="en-IN" sz="1400" dirty="0"/>
          </a:p>
        </p:txBody>
      </p:sp>
      <p:sp>
        <p:nvSpPr>
          <p:cNvPr id="7" name="TextBox 6">
            <a:extLst>
              <a:ext uri="{FF2B5EF4-FFF2-40B4-BE49-F238E27FC236}">
                <a16:creationId xmlns:a16="http://schemas.microsoft.com/office/drawing/2014/main" id="{9DF2A68A-44D5-4659-844F-E99BD436019A}"/>
              </a:ext>
            </a:extLst>
          </p:cNvPr>
          <p:cNvSpPr txBox="1"/>
          <p:nvPr/>
        </p:nvSpPr>
        <p:spPr>
          <a:xfrm>
            <a:off x="1377950" y="2052048"/>
            <a:ext cx="1790700" cy="738664"/>
          </a:xfrm>
          <a:prstGeom prst="rect">
            <a:avLst/>
          </a:prstGeom>
          <a:noFill/>
        </p:spPr>
        <p:txBody>
          <a:bodyPr wrap="square">
            <a:spAutoFit/>
          </a:bodyPr>
          <a:lstStyle/>
          <a:p>
            <a:r>
              <a:rPr lang="en-US" sz="1400" dirty="0"/>
              <a:t>Making an orthogonal right turn to turn right in the corridor</a:t>
            </a:r>
            <a:endParaRPr lang="en-IN" sz="1400" dirty="0"/>
          </a:p>
        </p:txBody>
      </p:sp>
      <p:sp>
        <p:nvSpPr>
          <p:cNvPr id="5" name="Content Placeholder 4">
            <a:extLst>
              <a:ext uri="{FF2B5EF4-FFF2-40B4-BE49-F238E27FC236}">
                <a16:creationId xmlns:a16="http://schemas.microsoft.com/office/drawing/2014/main" id="{AC79DB91-7AC8-1418-07F0-3EE002B5BBEA}"/>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1052469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247F88-212C-478E-BA83-30646D27A45C}"/>
              </a:ext>
            </a:extLst>
          </p:cNvPr>
          <p:cNvSpPr>
            <a:spLocks noGrp="1"/>
          </p:cNvSpPr>
          <p:nvPr>
            <p:ph idx="1"/>
          </p:nvPr>
        </p:nvSpPr>
        <p:spPr/>
        <p:txBody>
          <a:bodyPr/>
          <a:lstStyle/>
          <a:p>
            <a:r>
              <a:rPr lang="en-US" dirty="0"/>
              <a:t>The robot has no feedback mechanism to check how far it has moved or what orientation it currently stands on.</a:t>
            </a:r>
          </a:p>
          <a:p>
            <a:r>
              <a:rPr lang="en-US" dirty="0"/>
              <a:t>Thus making precise movements become difficult.</a:t>
            </a:r>
          </a:p>
          <a:p>
            <a:r>
              <a:rPr lang="en-US" dirty="0"/>
              <a:t>This is why there is a need of correction every time it moves.</a:t>
            </a:r>
          </a:p>
          <a:p>
            <a:r>
              <a:rPr lang="en-US" dirty="0"/>
              <a:t>The reasons may be several:</a:t>
            </a:r>
          </a:p>
          <a:p>
            <a:pPr lvl="1"/>
            <a:r>
              <a:rPr lang="en-US" dirty="0"/>
              <a:t>Slip in motion</a:t>
            </a:r>
          </a:p>
          <a:p>
            <a:pPr lvl="1"/>
            <a:r>
              <a:rPr lang="en-US" dirty="0"/>
              <a:t>Non-simultaneous signal to 4 wheels</a:t>
            </a:r>
          </a:p>
          <a:p>
            <a:pPr lvl="1"/>
            <a:r>
              <a:rPr lang="en-US" dirty="0"/>
              <a:t>Errors in wheel velocity sync.</a:t>
            </a:r>
          </a:p>
          <a:p>
            <a:pPr lvl="1"/>
            <a:r>
              <a:rPr lang="en-US" dirty="0"/>
              <a:t>Uneven braking</a:t>
            </a:r>
            <a:endParaRPr lang="en-IN" dirty="0"/>
          </a:p>
        </p:txBody>
      </p:sp>
      <p:sp>
        <p:nvSpPr>
          <p:cNvPr id="3" name="Title 2">
            <a:extLst>
              <a:ext uri="{FF2B5EF4-FFF2-40B4-BE49-F238E27FC236}">
                <a16:creationId xmlns:a16="http://schemas.microsoft.com/office/drawing/2014/main" id="{75C1D7E4-A910-4FAF-94A3-F367A34580D7}"/>
              </a:ext>
            </a:extLst>
          </p:cNvPr>
          <p:cNvSpPr>
            <a:spLocks noGrp="1"/>
          </p:cNvSpPr>
          <p:nvPr>
            <p:ph type="title"/>
          </p:nvPr>
        </p:nvSpPr>
        <p:spPr/>
        <p:txBody>
          <a:bodyPr/>
          <a:lstStyle/>
          <a:p>
            <a:r>
              <a:rPr lang="en-US" dirty="0"/>
              <a:t>Challenges in Robot Motion</a:t>
            </a:r>
            <a:endParaRPr lang="en-IN" dirty="0"/>
          </a:p>
        </p:txBody>
      </p:sp>
    </p:spTree>
    <p:extLst>
      <p:ext uri="{BB962C8B-B14F-4D97-AF65-F5344CB8AC3E}">
        <p14:creationId xmlns:p14="http://schemas.microsoft.com/office/powerpoint/2010/main" val="2875617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45198C-E2E6-4629-A6F8-D359FCCC856B}"/>
              </a:ext>
            </a:extLst>
          </p:cNvPr>
          <p:cNvSpPr>
            <a:spLocks noGrp="1"/>
          </p:cNvSpPr>
          <p:nvPr>
            <p:ph idx="1"/>
          </p:nvPr>
        </p:nvSpPr>
        <p:spPr>
          <a:xfrm>
            <a:off x="708026" y="993228"/>
            <a:ext cx="7727950" cy="3426372"/>
          </a:xfrm>
        </p:spPr>
        <p:txBody>
          <a:bodyPr/>
          <a:lstStyle/>
          <a:p>
            <a:r>
              <a:rPr lang="en-US" dirty="0"/>
              <a:t>To overcome some hardware difficulties, the time for each step of robot motion is chosen by running various tests.</a:t>
            </a:r>
          </a:p>
          <a:p>
            <a:pPr lvl="1"/>
            <a:r>
              <a:rPr lang="en-US" dirty="0"/>
              <a:t>For example, a delay of 1.1 seconds gives almost an orthogonal turn but not every single time.</a:t>
            </a:r>
          </a:p>
          <a:p>
            <a:r>
              <a:rPr lang="en-US" dirty="0"/>
              <a:t>The code is written in a way so that it doesn’t check for doors while avoiding obstacles and thus making it efficient.</a:t>
            </a:r>
          </a:p>
          <a:p>
            <a:r>
              <a:rPr lang="en-US" dirty="0"/>
              <a:t>Giving proper delay times to capture images and measure distances using ultrasonic was a key to obtain sharp (blur-free) images and reduce the transient measurements respectively.</a:t>
            </a:r>
          </a:p>
          <a:p>
            <a:r>
              <a:rPr lang="en-US" dirty="0"/>
              <a:t>Trials to give the left/right pair of wheels a slight greater/lower velocity to correct its path was also tried but gave erratic results every time.</a:t>
            </a:r>
          </a:p>
          <a:p>
            <a:endParaRPr lang="en-US" dirty="0"/>
          </a:p>
        </p:txBody>
      </p:sp>
      <p:sp>
        <p:nvSpPr>
          <p:cNvPr id="3" name="Title 2">
            <a:extLst>
              <a:ext uri="{FF2B5EF4-FFF2-40B4-BE49-F238E27FC236}">
                <a16:creationId xmlns:a16="http://schemas.microsoft.com/office/drawing/2014/main" id="{F62C57FF-E471-4FE2-984A-5040A7B67659}"/>
              </a:ext>
            </a:extLst>
          </p:cNvPr>
          <p:cNvSpPr>
            <a:spLocks noGrp="1"/>
          </p:cNvSpPr>
          <p:nvPr>
            <p:ph type="title"/>
          </p:nvPr>
        </p:nvSpPr>
        <p:spPr/>
        <p:txBody>
          <a:bodyPr/>
          <a:lstStyle/>
          <a:p>
            <a:r>
              <a:rPr lang="en-US" dirty="0"/>
              <a:t>Code optimization</a:t>
            </a:r>
            <a:endParaRPr lang="en-IN" dirty="0"/>
          </a:p>
        </p:txBody>
      </p:sp>
    </p:spTree>
    <p:extLst>
      <p:ext uri="{BB962C8B-B14F-4D97-AF65-F5344CB8AC3E}">
        <p14:creationId xmlns:p14="http://schemas.microsoft.com/office/powerpoint/2010/main" val="4095978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14968E-1516-41E8-9A4B-160D0E887759}"/>
              </a:ext>
            </a:extLst>
          </p:cNvPr>
          <p:cNvSpPr>
            <a:spLocks noGrp="1"/>
          </p:cNvSpPr>
          <p:nvPr>
            <p:ph idx="1"/>
          </p:nvPr>
        </p:nvSpPr>
        <p:spPr>
          <a:xfrm>
            <a:off x="387350" y="993228"/>
            <a:ext cx="8388350" cy="3496222"/>
          </a:xfrm>
        </p:spPr>
        <p:txBody>
          <a:bodyPr/>
          <a:lstStyle/>
          <a:p>
            <a:pPr marL="0" indent="0">
              <a:buNone/>
            </a:pPr>
            <a:r>
              <a:rPr lang="en-US" dirty="0"/>
              <a:t>Here are a few problems that doesn’t have much effect on the objective but ought to be acknowledged to achieve sound performance.</a:t>
            </a:r>
          </a:p>
          <a:p>
            <a:r>
              <a:rPr lang="en-US" dirty="0"/>
              <a:t>The dual-servo swivel head has a constant jitter if left powered and it can lead to bad images and measurements. Un-powering them after a desired position is achieved is better as there is not much stall torque required to hold the head in place.</a:t>
            </a:r>
          </a:p>
          <a:p>
            <a:r>
              <a:rPr lang="en-US" dirty="0"/>
              <a:t>The battery consumption is pretty high while using PWM signals (for Servo and DC Motors) and so it would be better to remove additional power consuming sensors like infrared.</a:t>
            </a:r>
          </a:p>
          <a:p>
            <a:r>
              <a:rPr lang="en-US" dirty="0"/>
              <a:t>The slip in the wheels is almost inevitable as it was observed on a rough carpet surface.</a:t>
            </a:r>
          </a:p>
          <a:p>
            <a:endParaRPr lang="en-US" dirty="0"/>
          </a:p>
          <a:p>
            <a:endParaRPr lang="en-IN" dirty="0"/>
          </a:p>
        </p:txBody>
      </p:sp>
      <p:sp>
        <p:nvSpPr>
          <p:cNvPr id="3" name="Title 2">
            <a:extLst>
              <a:ext uri="{FF2B5EF4-FFF2-40B4-BE49-F238E27FC236}">
                <a16:creationId xmlns:a16="http://schemas.microsoft.com/office/drawing/2014/main" id="{DE3DFA38-FB12-450C-AA1C-EDD4D2A7B329}"/>
              </a:ext>
            </a:extLst>
          </p:cNvPr>
          <p:cNvSpPr>
            <a:spLocks noGrp="1"/>
          </p:cNvSpPr>
          <p:nvPr>
            <p:ph type="title"/>
          </p:nvPr>
        </p:nvSpPr>
        <p:spPr/>
        <p:txBody>
          <a:bodyPr/>
          <a:lstStyle/>
          <a:p>
            <a:r>
              <a:rPr lang="en-US" dirty="0"/>
              <a:t>Miscellaneous Problems</a:t>
            </a:r>
            <a:endParaRPr lang="en-IN" dirty="0"/>
          </a:p>
        </p:txBody>
      </p:sp>
    </p:spTree>
    <p:extLst>
      <p:ext uri="{BB962C8B-B14F-4D97-AF65-F5344CB8AC3E}">
        <p14:creationId xmlns:p14="http://schemas.microsoft.com/office/powerpoint/2010/main" val="6342130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FD1396-6728-4154-A8A7-27290F0C01B7}"/>
              </a:ext>
            </a:extLst>
          </p:cNvPr>
          <p:cNvSpPr>
            <a:spLocks noGrp="1"/>
          </p:cNvSpPr>
          <p:nvPr>
            <p:ph idx="1"/>
          </p:nvPr>
        </p:nvSpPr>
        <p:spPr>
          <a:xfrm>
            <a:off x="704138" y="823639"/>
            <a:ext cx="7727950" cy="3496222"/>
          </a:xfrm>
        </p:spPr>
        <p:txBody>
          <a:bodyPr/>
          <a:lstStyle/>
          <a:p>
            <a:pPr>
              <a:buFont typeface="Wingdings" panose="05000000000000000000" pitchFamily="2" charset="2"/>
              <a:buChar char="§"/>
            </a:pPr>
            <a:r>
              <a:rPr lang="en-US" dirty="0"/>
              <a:t>FloodFill approach works very well provided that the images are blur-free taken such that a significant region in the image includes door.</a:t>
            </a:r>
          </a:p>
          <a:p>
            <a:pPr>
              <a:buFont typeface="Wingdings" panose="05000000000000000000" pitchFamily="2" charset="2"/>
              <a:buChar char="§"/>
            </a:pPr>
            <a:r>
              <a:rPr lang="en-US" dirty="0"/>
              <a:t>The robot can operate in the corridor and detect open doors but since the motion of robot is not precise, it is difficult to return to the same path.</a:t>
            </a:r>
          </a:p>
          <a:p>
            <a:r>
              <a:rPr lang="en-US" dirty="0"/>
              <a:t>But all in all, the decision making of the robot and the ability to autonomously move around the corridor and detect door is very well established with inclusion of a new way (ultrasonic sensor) to get feedback for motion.</a:t>
            </a:r>
          </a:p>
          <a:p>
            <a:r>
              <a:rPr lang="en-US" dirty="0"/>
              <a:t>The robot can avoid obstacles, detect closed/open doors and knows when to turn in the lobby.</a:t>
            </a:r>
          </a:p>
          <a:p>
            <a:endParaRPr lang="en-IN" dirty="0"/>
          </a:p>
        </p:txBody>
      </p:sp>
      <p:sp>
        <p:nvSpPr>
          <p:cNvPr id="3" name="Title 2">
            <a:extLst>
              <a:ext uri="{FF2B5EF4-FFF2-40B4-BE49-F238E27FC236}">
                <a16:creationId xmlns:a16="http://schemas.microsoft.com/office/drawing/2014/main" id="{EEB98A9D-4186-4A20-AA58-EDF296869E0F}"/>
              </a:ext>
            </a:extLst>
          </p:cNvPr>
          <p:cNvSpPr>
            <a:spLocks noGrp="1"/>
          </p:cNvSpPr>
          <p:nvPr>
            <p:ph type="title"/>
          </p:nvPr>
        </p:nvSpPr>
        <p:spPr/>
        <p:txBody>
          <a:bodyPr/>
          <a:lstStyle/>
          <a:p>
            <a:r>
              <a:rPr lang="en-US" dirty="0"/>
              <a:t>Conclusion</a:t>
            </a:r>
            <a:endParaRPr lang="en-IN" dirty="0"/>
          </a:p>
        </p:txBody>
      </p:sp>
    </p:spTree>
    <p:extLst>
      <p:ext uri="{BB962C8B-B14F-4D97-AF65-F5344CB8AC3E}">
        <p14:creationId xmlns:p14="http://schemas.microsoft.com/office/powerpoint/2010/main" val="1875892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75B9D1-33D8-4683-99BF-D81781B387CB}"/>
              </a:ext>
            </a:extLst>
          </p:cNvPr>
          <p:cNvSpPr>
            <a:spLocks noGrp="1"/>
          </p:cNvSpPr>
          <p:nvPr>
            <p:ph idx="1"/>
          </p:nvPr>
        </p:nvSpPr>
        <p:spPr/>
        <p:txBody>
          <a:bodyPr/>
          <a:lstStyle/>
          <a:p>
            <a:pPr marL="0" indent="0">
              <a:buNone/>
            </a:pPr>
            <a:r>
              <a:rPr lang="en-US" dirty="0"/>
              <a:t>Possible future works to improve the motion:</a:t>
            </a:r>
          </a:p>
          <a:p>
            <a:r>
              <a:rPr lang="en-US" dirty="0"/>
              <a:t>It would be better to use an Omni-wheel drive or Mecannum wheels so as to allow the robot to freely move in all directions without having to make turns.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Also encoders are greatly important to identify the position and orientation of the robot.</a:t>
            </a:r>
          </a:p>
          <a:p>
            <a:r>
              <a:rPr lang="en-US" dirty="0"/>
              <a:t>Visual Odometry is another scientific field which plays with images to find distances.</a:t>
            </a:r>
            <a:endParaRPr lang="en-IN" dirty="0"/>
          </a:p>
        </p:txBody>
      </p:sp>
      <p:sp>
        <p:nvSpPr>
          <p:cNvPr id="3" name="Title 2">
            <a:extLst>
              <a:ext uri="{FF2B5EF4-FFF2-40B4-BE49-F238E27FC236}">
                <a16:creationId xmlns:a16="http://schemas.microsoft.com/office/drawing/2014/main" id="{39926552-08AE-443A-9296-E71C24C74BBA}"/>
              </a:ext>
            </a:extLst>
          </p:cNvPr>
          <p:cNvSpPr>
            <a:spLocks noGrp="1"/>
          </p:cNvSpPr>
          <p:nvPr>
            <p:ph type="title"/>
          </p:nvPr>
        </p:nvSpPr>
        <p:spPr/>
        <p:txBody>
          <a:bodyPr/>
          <a:lstStyle/>
          <a:p>
            <a:r>
              <a:rPr lang="en-US" dirty="0"/>
              <a:t>Future Scope</a:t>
            </a:r>
            <a:endParaRPr lang="en-IN" dirty="0"/>
          </a:p>
        </p:txBody>
      </p:sp>
      <p:pic>
        <p:nvPicPr>
          <p:cNvPr id="1028" name="Picture 4" descr="OSOYOO 4WD Omni Wheel Robotic Mecanum Wheel Robot Car Platform Chassis with  DC Speed Encoder Motor for Arduino/Raspberry Pi: Amazon.de: Spielzeug">
            <a:extLst>
              <a:ext uri="{FF2B5EF4-FFF2-40B4-BE49-F238E27FC236}">
                <a16:creationId xmlns:a16="http://schemas.microsoft.com/office/drawing/2014/main" id="{08F545D9-B31B-4330-BDCA-E40713E124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4903" y="1950544"/>
            <a:ext cx="1698521" cy="11610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hina 4WD Metal Omni Wheels Robot Car Chassis Photos &amp; Pictures -  Made-in-china.com">
            <a:extLst>
              <a:ext uri="{FF2B5EF4-FFF2-40B4-BE49-F238E27FC236}">
                <a16:creationId xmlns:a16="http://schemas.microsoft.com/office/drawing/2014/main" id="{B8E92A92-AF61-4982-B8EA-27152A7332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770"/>
          <a:stretch/>
        </p:blipFill>
        <p:spPr bwMode="auto">
          <a:xfrm>
            <a:off x="2235201" y="1952769"/>
            <a:ext cx="1392274" cy="1158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07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D091AC-19FC-1C69-70CC-C7D3C3CF48F6}"/>
              </a:ext>
            </a:extLst>
          </p:cNvPr>
          <p:cNvSpPr>
            <a:spLocks noGrp="1"/>
          </p:cNvSpPr>
          <p:nvPr>
            <p:ph type="title"/>
          </p:nvPr>
        </p:nvSpPr>
        <p:spPr/>
        <p:txBody>
          <a:bodyPr/>
          <a:lstStyle/>
          <a:p>
            <a:r>
              <a:rPr lang="en-US" dirty="0"/>
              <a:t>References</a:t>
            </a:r>
            <a:endParaRPr lang="en-IN" dirty="0"/>
          </a:p>
        </p:txBody>
      </p:sp>
      <p:graphicFrame>
        <p:nvGraphicFramePr>
          <p:cNvPr id="4" name="Table 4">
            <a:extLst>
              <a:ext uri="{FF2B5EF4-FFF2-40B4-BE49-F238E27FC236}">
                <a16:creationId xmlns:a16="http://schemas.microsoft.com/office/drawing/2014/main" id="{DDC943B9-A76C-036F-CDC9-C5B8CDB9FAE9}"/>
              </a:ext>
            </a:extLst>
          </p:cNvPr>
          <p:cNvGraphicFramePr>
            <a:graphicFrameLocks noGrp="1"/>
          </p:cNvGraphicFramePr>
          <p:nvPr>
            <p:extLst>
              <p:ext uri="{D42A27DB-BD31-4B8C-83A1-F6EECF244321}">
                <p14:modId xmlns:p14="http://schemas.microsoft.com/office/powerpoint/2010/main" val="790500726"/>
              </p:ext>
            </p:extLst>
          </p:nvPr>
        </p:nvGraphicFramePr>
        <p:xfrm>
          <a:off x="462838" y="971550"/>
          <a:ext cx="8210550" cy="3200400"/>
        </p:xfrm>
        <a:graphic>
          <a:graphicData uri="http://schemas.openxmlformats.org/drawingml/2006/table">
            <a:tbl>
              <a:tblPr firstRow="1" bandRow="1">
                <a:tableStyleId>{2D5ABB26-0587-4C30-8999-92F81FD0307C}</a:tableStyleId>
              </a:tblPr>
              <a:tblGrid>
                <a:gridCol w="921462">
                  <a:extLst>
                    <a:ext uri="{9D8B030D-6E8A-4147-A177-3AD203B41FA5}">
                      <a16:colId xmlns:a16="http://schemas.microsoft.com/office/drawing/2014/main" val="1696775647"/>
                    </a:ext>
                  </a:extLst>
                </a:gridCol>
                <a:gridCol w="7289088">
                  <a:extLst>
                    <a:ext uri="{9D8B030D-6E8A-4147-A177-3AD203B41FA5}">
                      <a16:colId xmlns:a16="http://schemas.microsoft.com/office/drawing/2014/main" val="4008131638"/>
                    </a:ext>
                  </a:extLst>
                </a:gridCol>
              </a:tblGrid>
              <a:tr h="365538">
                <a:tc>
                  <a:txBody>
                    <a:bodyPr/>
                    <a:lstStyle/>
                    <a:p>
                      <a:r>
                        <a:rPr lang="en-IN" sz="1400" dirty="0"/>
                        <a:t>[Fnv22]</a:t>
                      </a:r>
                    </a:p>
                  </a:txBody>
                  <a:tcPr/>
                </a:tc>
                <a:tc>
                  <a:txBody>
                    <a:bodyPr/>
                    <a:lstStyle/>
                    <a:p>
                      <a:pPr marL="0" marR="0" lvl="0" indent="0" algn="l" defTabSz="457096" rtl="0" eaLnBrk="1" fontAlgn="auto" latinLnBrk="0" hangingPunct="1">
                        <a:lnSpc>
                          <a:spcPct val="100000"/>
                        </a:lnSpc>
                        <a:spcBef>
                          <a:spcPts val="0"/>
                        </a:spcBef>
                        <a:spcAft>
                          <a:spcPts val="0"/>
                        </a:spcAft>
                        <a:buClrTx/>
                        <a:buSzTx/>
                        <a:buFontTx/>
                        <a:buNone/>
                        <a:tabLst/>
                        <a:defRPr/>
                      </a:pPr>
                      <a:r>
                        <a:rPr lang="en-IN" sz="1400" dirty="0"/>
                        <a:t>https://github.com/Freenove/Freenove_4WD_Smart_Car_Kit_for_Raspberry_Pi/blob/master/Tutorial.pdf</a:t>
                      </a:r>
                    </a:p>
                    <a:p>
                      <a:endParaRPr lang="en-IN" sz="1400" dirty="0"/>
                    </a:p>
                  </a:txBody>
                  <a:tcPr/>
                </a:tc>
                <a:extLst>
                  <a:ext uri="{0D108BD9-81ED-4DB2-BD59-A6C34878D82A}">
                    <a16:rowId xmlns:a16="http://schemas.microsoft.com/office/drawing/2014/main" val="2425123755"/>
                  </a:ext>
                </a:extLst>
              </a:tr>
              <a:tr h="461034">
                <a:tc>
                  <a:txBody>
                    <a:bodyPr/>
                    <a:lstStyle/>
                    <a:p>
                      <a:pPr marL="0" marR="0" lvl="0" indent="0" algn="l" defTabSz="457096" rtl="0" eaLnBrk="1" fontAlgn="auto" latinLnBrk="0" hangingPunct="1">
                        <a:lnSpc>
                          <a:spcPct val="100000"/>
                        </a:lnSpc>
                        <a:spcBef>
                          <a:spcPts val="0"/>
                        </a:spcBef>
                        <a:spcAft>
                          <a:spcPts val="0"/>
                        </a:spcAft>
                        <a:buClrTx/>
                        <a:buSzTx/>
                        <a:buFontTx/>
                        <a:buNone/>
                        <a:tabLst/>
                        <a:defRPr/>
                      </a:pPr>
                      <a:r>
                        <a:rPr lang="en-US" sz="1400" dirty="0"/>
                        <a:t>[OcvM20]</a:t>
                      </a:r>
                    </a:p>
                  </a:txBody>
                  <a:tcPr/>
                </a:tc>
                <a:tc>
                  <a:txBody>
                    <a:bodyPr/>
                    <a:lstStyle/>
                    <a:p>
                      <a:r>
                        <a:rPr lang="en-IN" sz="1400" dirty="0"/>
                        <a:t>https://www.analyticsinsight.net/opencv-vs-matlab-which-is-best-for-successful-computer-vision-project/</a:t>
                      </a:r>
                    </a:p>
                  </a:txBody>
                  <a:tcPr/>
                </a:tc>
                <a:extLst>
                  <a:ext uri="{0D108BD9-81ED-4DB2-BD59-A6C34878D82A}">
                    <a16:rowId xmlns:a16="http://schemas.microsoft.com/office/drawing/2014/main" val="2310357485"/>
                  </a:ext>
                </a:extLst>
              </a:tr>
              <a:tr h="461034">
                <a:tc>
                  <a:txBody>
                    <a:bodyPr/>
                    <a:lstStyle/>
                    <a:p>
                      <a:r>
                        <a:rPr lang="en-US" sz="1400" dirty="0"/>
                        <a:t>[Ff21]</a:t>
                      </a:r>
                      <a:endParaRPr lang="en-IN" sz="1400" dirty="0"/>
                    </a:p>
                  </a:txBody>
                  <a:tcPr/>
                </a:tc>
                <a:tc>
                  <a:txBody>
                    <a:bodyPr/>
                    <a:lstStyle/>
                    <a:p>
                      <a:r>
                        <a:rPr lang="en-US" sz="1400" dirty="0"/>
                        <a:t>https://stackoverflow.com/questions/11327835/check-if-a-physical-door-is-opened-or-closed-with-opencv</a:t>
                      </a:r>
                      <a:endParaRPr lang="en-IN" sz="1400" dirty="0"/>
                    </a:p>
                  </a:txBody>
                  <a:tcPr/>
                </a:tc>
                <a:extLst>
                  <a:ext uri="{0D108BD9-81ED-4DB2-BD59-A6C34878D82A}">
                    <a16:rowId xmlns:a16="http://schemas.microsoft.com/office/drawing/2014/main" val="1038489465"/>
                  </a:ext>
                </a:extLst>
              </a:tr>
              <a:tr h="461034">
                <a:tc>
                  <a:txBody>
                    <a:bodyPr/>
                    <a:lstStyle/>
                    <a:p>
                      <a:r>
                        <a:rPr lang="en-US" sz="1400" dirty="0"/>
                        <a:t>[Us20]</a:t>
                      </a:r>
                      <a:endParaRPr lang="en-IN" sz="1400" dirty="0"/>
                    </a:p>
                  </a:txBody>
                  <a:tcPr/>
                </a:tc>
                <a:tc>
                  <a:txBody>
                    <a:bodyPr/>
                    <a:lstStyle/>
                    <a:p>
                      <a:r>
                        <a:rPr lang="en-US" sz="1400" dirty="0"/>
                        <a:t>https://www.c-sharpcorner.com/UploadFile/167ad2/how-to-use-ultrasonic-sensor-hc-sr04-in-arduino/</a:t>
                      </a:r>
                      <a:endParaRPr lang="en-IN" sz="1400" dirty="0"/>
                    </a:p>
                  </a:txBody>
                  <a:tcPr/>
                </a:tc>
                <a:extLst>
                  <a:ext uri="{0D108BD9-81ED-4DB2-BD59-A6C34878D82A}">
                    <a16:rowId xmlns:a16="http://schemas.microsoft.com/office/drawing/2014/main" val="2161602040"/>
                  </a:ext>
                </a:extLst>
              </a:tr>
              <a:tr h="271196">
                <a:tc>
                  <a:txBody>
                    <a:bodyPr/>
                    <a:lstStyle/>
                    <a:p>
                      <a:r>
                        <a:rPr lang="en-US" sz="1400" dirty="0"/>
                        <a:t>[Jcr98]</a:t>
                      </a:r>
                      <a:endParaRPr lang="en-IN" sz="1400" dirty="0"/>
                    </a:p>
                  </a:txBody>
                  <a:tcPr/>
                </a:tc>
                <a:tc>
                  <a:txBody>
                    <a:bodyPr/>
                    <a:lstStyle/>
                    <a:p>
                      <a:r>
                        <a:rPr lang="en-US" sz="1400" b="0" i="0" kern="1200" dirty="0">
                          <a:solidFill>
                            <a:schemeClr val="tx1"/>
                          </a:solidFill>
                          <a:effectLst/>
                          <a:latin typeface="+mn-lt"/>
                          <a:ea typeface="+mn-ea"/>
                          <a:cs typeface="+mn-cs"/>
                        </a:rPr>
                        <a:t>The Image Processing Handbook: Third Edition. University of Michigan, 1998. ISBN: 0849325323</a:t>
                      </a:r>
                      <a:endParaRPr lang="en-IN" sz="1400" dirty="0"/>
                    </a:p>
                  </a:txBody>
                  <a:tcPr/>
                </a:tc>
                <a:extLst>
                  <a:ext uri="{0D108BD9-81ED-4DB2-BD59-A6C34878D82A}">
                    <a16:rowId xmlns:a16="http://schemas.microsoft.com/office/drawing/2014/main" val="877587904"/>
                  </a:ext>
                </a:extLst>
              </a:tr>
              <a:tr h="271196">
                <a:tc>
                  <a:txBody>
                    <a:bodyPr/>
                    <a:lstStyle/>
                    <a:p>
                      <a:r>
                        <a:rPr lang="en-US" sz="1400" dirty="0"/>
                        <a:t>[Cd22]</a:t>
                      </a:r>
                      <a:endParaRPr lang="en-IN" sz="1400" dirty="0"/>
                    </a:p>
                  </a:txBody>
                  <a:tcPr/>
                </a:tc>
                <a:tc>
                  <a:txBody>
                    <a:bodyPr/>
                    <a:lstStyle/>
                    <a:p>
                      <a:r>
                        <a:rPr lang="en-IN" sz="1400" dirty="0"/>
                        <a:t>https://learnopencv.com/contour-detection-using-opencv-python-c/</a:t>
                      </a:r>
                    </a:p>
                  </a:txBody>
                  <a:tcPr/>
                </a:tc>
                <a:extLst>
                  <a:ext uri="{0D108BD9-81ED-4DB2-BD59-A6C34878D82A}">
                    <a16:rowId xmlns:a16="http://schemas.microsoft.com/office/drawing/2014/main" val="1374002487"/>
                  </a:ext>
                </a:extLst>
              </a:tr>
              <a:tr h="271196">
                <a:tc>
                  <a:txBody>
                    <a:bodyPr/>
                    <a:lstStyle/>
                    <a:p>
                      <a:endParaRPr lang="en-IN" sz="1400" dirty="0"/>
                    </a:p>
                  </a:txBody>
                  <a:tcPr/>
                </a:tc>
                <a:tc>
                  <a:txBody>
                    <a:bodyPr/>
                    <a:lstStyle/>
                    <a:p>
                      <a:endParaRPr lang="en-IN" sz="1400" dirty="0"/>
                    </a:p>
                  </a:txBody>
                  <a:tcPr/>
                </a:tc>
                <a:extLst>
                  <a:ext uri="{0D108BD9-81ED-4DB2-BD59-A6C34878D82A}">
                    <a16:rowId xmlns:a16="http://schemas.microsoft.com/office/drawing/2014/main" val="1584358486"/>
                  </a:ext>
                </a:extLst>
              </a:tr>
            </a:tbl>
          </a:graphicData>
        </a:graphic>
      </p:graphicFrame>
    </p:spTree>
    <p:extLst>
      <p:ext uri="{BB962C8B-B14F-4D97-AF65-F5344CB8AC3E}">
        <p14:creationId xmlns:p14="http://schemas.microsoft.com/office/powerpoint/2010/main" val="30644415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B05FBC-5C94-4778-84C0-63B54CBAAF3E}"/>
              </a:ext>
            </a:extLst>
          </p:cNvPr>
          <p:cNvSpPr>
            <a:spLocks noGrp="1"/>
          </p:cNvSpPr>
          <p:nvPr>
            <p:ph idx="1"/>
          </p:nvPr>
        </p:nvSpPr>
        <p:spPr>
          <a:xfrm>
            <a:off x="708025" y="1561552"/>
            <a:ext cx="7727950" cy="1498600"/>
          </a:xfrm>
        </p:spPr>
        <p:txBody>
          <a:bodyPr/>
          <a:lstStyle/>
          <a:p>
            <a:pPr marL="0" indent="0">
              <a:buNone/>
            </a:pPr>
            <a:r>
              <a:rPr lang="en-US" dirty="0"/>
              <a:t>I acknowledge and thank the support of the </a:t>
            </a:r>
            <a:r>
              <a:rPr lang="en-US" b="1" dirty="0"/>
              <a:t>Chair of AT+ </a:t>
            </a:r>
            <a:r>
              <a:rPr lang="en-US" dirty="0"/>
              <a:t>in giving me the opportunity to work on such an interesting project. I thank </a:t>
            </a:r>
            <a:r>
              <a:rPr lang="en-US" b="1" dirty="0"/>
              <a:t>Prof. Dr. Ping Zhang </a:t>
            </a:r>
            <a:r>
              <a:rPr lang="en-US" dirty="0"/>
              <a:t>for this opportunity and contribution towards the field. I also thank </a:t>
            </a:r>
            <a:r>
              <a:rPr lang="en-US" b="1" dirty="0"/>
              <a:t>M.Sc. Dina Mikhaylenko</a:t>
            </a:r>
            <a:r>
              <a:rPr lang="en-US" dirty="0"/>
              <a:t> for assisting in all the challenges I faced during the study and project. </a:t>
            </a:r>
            <a:endParaRPr lang="en-IN" dirty="0"/>
          </a:p>
        </p:txBody>
      </p:sp>
      <p:sp>
        <p:nvSpPr>
          <p:cNvPr id="3" name="Title 2">
            <a:extLst>
              <a:ext uri="{FF2B5EF4-FFF2-40B4-BE49-F238E27FC236}">
                <a16:creationId xmlns:a16="http://schemas.microsoft.com/office/drawing/2014/main" id="{7947AAF5-C02E-40E7-B039-E946C7CD3D96}"/>
              </a:ext>
            </a:extLst>
          </p:cNvPr>
          <p:cNvSpPr>
            <a:spLocks noGrp="1"/>
          </p:cNvSpPr>
          <p:nvPr>
            <p:ph type="title"/>
          </p:nvPr>
        </p:nvSpPr>
        <p:spPr/>
        <p:txBody>
          <a:bodyPr/>
          <a:lstStyle/>
          <a:p>
            <a:r>
              <a:rPr lang="en-US" dirty="0"/>
              <a:t>Thank You!</a:t>
            </a:r>
            <a:endParaRPr lang="en-IN" dirty="0"/>
          </a:p>
        </p:txBody>
      </p:sp>
    </p:spTree>
    <p:extLst>
      <p:ext uri="{BB962C8B-B14F-4D97-AF65-F5344CB8AC3E}">
        <p14:creationId xmlns:p14="http://schemas.microsoft.com/office/powerpoint/2010/main" val="4083749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8067E3-55FE-4D38-BD31-51F39B135412}"/>
              </a:ext>
            </a:extLst>
          </p:cNvPr>
          <p:cNvSpPr>
            <a:spLocks noGrp="1"/>
          </p:cNvSpPr>
          <p:nvPr>
            <p:ph idx="1"/>
          </p:nvPr>
        </p:nvSpPr>
        <p:spPr>
          <a:xfrm>
            <a:off x="708026" y="993228"/>
            <a:ext cx="7727950" cy="1218689"/>
          </a:xfrm>
        </p:spPr>
        <p:txBody>
          <a:bodyPr/>
          <a:lstStyle/>
          <a:p>
            <a:pPr>
              <a:buFont typeface="Arial" panose="020B0604020202020204" pitchFamily="34" charset="0"/>
              <a:buChar char="•"/>
            </a:pPr>
            <a:r>
              <a:rPr lang="en-US" dirty="0"/>
              <a:t>Image acquisition </a:t>
            </a:r>
          </a:p>
          <a:p>
            <a:pPr>
              <a:buFont typeface="Arial" panose="020B0604020202020204" pitchFamily="34" charset="0"/>
              <a:buChar char="•"/>
            </a:pPr>
            <a:r>
              <a:rPr lang="en-US" dirty="0"/>
              <a:t>Pre-processing </a:t>
            </a:r>
          </a:p>
          <a:p>
            <a:pPr>
              <a:buFont typeface="Arial" panose="020B0604020202020204" pitchFamily="34" charset="0"/>
              <a:buChar char="•"/>
            </a:pPr>
            <a:r>
              <a:rPr lang="en-US" dirty="0"/>
              <a:t>Feature extraction</a:t>
            </a:r>
          </a:p>
          <a:p>
            <a:pPr>
              <a:buFont typeface="Arial" panose="020B0604020202020204" pitchFamily="34" charset="0"/>
              <a:buChar char="•"/>
            </a:pPr>
            <a:r>
              <a:rPr lang="en-US" dirty="0"/>
              <a:t>Post-processing</a:t>
            </a:r>
          </a:p>
          <a:p>
            <a:pPr>
              <a:buFont typeface="Arial" panose="020B0604020202020204" pitchFamily="34" charset="0"/>
              <a:buChar char="•"/>
            </a:pPr>
            <a:endParaRPr lang="en-IN" dirty="0"/>
          </a:p>
          <a:p>
            <a:endParaRPr lang="en-IN" dirty="0"/>
          </a:p>
        </p:txBody>
      </p:sp>
      <p:sp>
        <p:nvSpPr>
          <p:cNvPr id="3" name="Title 2">
            <a:extLst>
              <a:ext uri="{FF2B5EF4-FFF2-40B4-BE49-F238E27FC236}">
                <a16:creationId xmlns:a16="http://schemas.microsoft.com/office/drawing/2014/main" id="{0C58DF0A-7A9E-4E2C-89DD-64B0BBBF8DF7}"/>
              </a:ext>
            </a:extLst>
          </p:cNvPr>
          <p:cNvSpPr>
            <a:spLocks noGrp="1"/>
          </p:cNvSpPr>
          <p:nvPr>
            <p:ph type="title"/>
          </p:nvPr>
        </p:nvSpPr>
        <p:spPr/>
        <p:txBody>
          <a:bodyPr/>
          <a:lstStyle/>
          <a:p>
            <a:r>
              <a:rPr lang="en-US" dirty="0"/>
              <a:t>Steps in Image Processing</a:t>
            </a:r>
            <a:br>
              <a:rPr lang="en-IN" dirty="0"/>
            </a:br>
            <a:endParaRPr lang="en-IN" dirty="0"/>
          </a:p>
        </p:txBody>
      </p:sp>
      <p:pic>
        <p:nvPicPr>
          <p:cNvPr id="5" name="Picture 4">
            <a:extLst>
              <a:ext uri="{FF2B5EF4-FFF2-40B4-BE49-F238E27FC236}">
                <a16:creationId xmlns:a16="http://schemas.microsoft.com/office/drawing/2014/main" id="{ABE8971A-168C-46B6-4AA6-DA8172B82D13}"/>
              </a:ext>
            </a:extLst>
          </p:cNvPr>
          <p:cNvPicPr>
            <a:picLocks noChangeAspect="1"/>
          </p:cNvPicPr>
          <p:nvPr/>
        </p:nvPicPr>
        <p:blipFill>
          <a:blip r:embed="rId2"/>
          <a:stretch>
            <a:fillRect/>
          </a:stretch>
        </p:blipFill>
        <p:spPr>
          <a:xfrm>
            <a:off x="666418" y="2287822"/>
            <a:ext cx="1268866" cy="1943100"/>
          </a:xfrm>
          <a:prstGeom prst="rect">
            <a:avLst/>
          </a:prstGeom>
        </p:spPr>
      </p:pic>
      <p:pic>
        <p:nvPicPr>
          <p:cNvPr id="7" name="Picture 6">
            <a:extLst>
              <a:ext uri="{FF2B5EF4-FFF2-40B4-BE49-F238E27FC236}">
                <a16:creationId xmlns:a16="http://schemas.microsoft.com/office/drawing/2014/main" id="{927A6051-B2CB-3BD0-D641-09CFAF28528E}"/>
              </a:ext>
            </a:extLst>
          </p:cNvPr>
          <p:cNvPicPr>
            <a:picLocks noChangeAspect="1"/>
          </p:cNvPicPr>
          <p:nvPr/>
        </p:nvPicPr>
        <p:blipFill rotWithShape="1">
          <a:blip r:embed="rId3"/>
          <a:srcRect l="22310" t="8114" r="22166" b="19243"/>
          <a:stretch/>
        </p:blipFill>
        <p:spPr>
          <a:xfrm>
            <a:off x="6905626" y="2273300"/>
            <a:ext cx="1530350" cy="2044700"/>
          </a:xfrm>
          <a:prstGeom prst="rect">
            <a:avLst/>
          </a:prstGeom>
        </p:spPr>
      </p:pic>
      <p:pic>
        <p:nvPicPr>
          <p:cNvPr id="9" name="Picture 8">
            <a:extLst>
              <a:ext uri="{FF2B5EF4-FFF2-40B4-BE49-F238E27FC236}">
                <a16:creationId xmlns:a16="http://schemas.microsoft.com/office/drawing/2014/main" id="{85FA32BF-18A7-9956-A0A4-C77D534A51AE}"/>
              </a:ext>
            </a:extLst>
          </p:cNvPr>
          <p:cNvPicPr>
            <a:picLocks noChangeAspect="1"/>
          </p:cNvPicPr>
          <p:nvPr/>
        </p:nvPicPr>
        <p:blipFill>
          <a:blip r:embed="rId4"/>
          <a:stretch>
            <a:fillRect/>
          </a:stretch>
        </p:blipFill>
        <p:spPr>
          <a:xfrm>
            <a:off x="2726600" y="2268274"/>
            <a:ext cx="1455573" cy="1961323"/>
          </a:xfrm>
          <a:prstGeom prst="rect">
            <a:avLst/>
          </a:prstGeom>
        </p:spPr>
      </p:pic>
      <p:pic>
        <p:nvPicPr>
          <p:cNvPr id="11" name="Picture 10">
            <a:extLst>
              <a:ext uri="{FF2B5EF4-FFF2-40B4-BE49-F238E27FC236}">
                <a16:creationId xmlns:a16="http://schemas.microsoft.com/office/drawing/2014/main" id="{EFB99384-0560-66C7-8CA6-0F5D1A345B6E}"/>
              </a:ext>
            </a:extLst>
          </p:cNvPr>
          <p:cNvPicPr>
            <a:picLocks noChangeAspect="1"/>
          </p:cNvPicPr>
          <p:nvPr/>
        </p:nvPicPr>
        <p:blipFill>
          <a:blip r:embed="rId5"/>
          <a:stretch>
            <a:fillRect/>
          </a:stretch>
        </p:blipFill>
        <p:spPr>
          <a:xfrm>
            <a:off x="5041250" y="1763050"/>
            <a:ext cx="914017" cy="1218689"/>
          </a:xfrm>
          <a:prstGeom prst="rect">
            <a:avLst/>
          </a:prstGeom>
        </p:spPr>
      </p:pic>
      <p:pic>
        <p:nvPicPr>
          <p:cNvPr id="13" name="Picture 12">
            <a:extLst>
              <a:ext uri="{FF2B5EF4-FFF2-40B4-BE49-F238E27FC236}">
                <a16:creationId xmlns:a16="http://schemas.microsoft.com/office/drawing/2014/main" id="{4D355EB5-1B50-7262-8F75-71A6E3EFCED7}"/>
              </a:ext>
            </a:extLst>
          </p:cNvPr>
          <p:cNvPicPr>
            <a:picLocks noChangeAspect="1"/>
          </p:cNvPicPr>
          <p:nvPr/>
        </p:nvPicPr>
        <p:blipFill>
          <a:blip r:embed="rId6"/>
          <a:stretch>
            <a:fillRect/>
          </a:stretch>
        </p:blipFill>
        <p:spPr>
          <a:xfrm>
            <a:off x="5041250" y="3192228"/>
            <a:ext cx="987519" cy="1316691"/>
          </a:xfrm>
          <a:prstGeom prst="rect">
            <a:avLst/>
          </a:prstGeom>
        </p:spPr>
      </p:pic>
      <p:sp>
        <p:nvSpPr>
          <p:cNvPr id="14" name="Arrow: Right 13">
            <a:extLst>
              <a:ext uri="{FF2B5EF4-FFF2-40B4-BE49-F238E27FC236}">
                <a16:creationId xmlns:a16="http://schemas.microsoft.com/office/drawing/2014/main" id="{D6DD9145-BC7E-657A-D415-DC3A179CC1CA}"/>
              </a:ext>
            </a:extLst>
          </p:cNvPr>
          <p:cNvSpPr/>
          <p:nvPr/>
        </p:nvSpPr>
        <p:spPr>
          <a:xfrm>
            <a:off x="2067955" y="3202222"/>
            <a:ext cx="431800" cy="934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B413FCCD-ABC7-0AD4-258C-B911B55D5633}"/>
              </a:ext>
            </a:extLst>
          </p:cNvPr>
          <p:cNvSpPr/>
          <p:nvPr/>
        </p:nvSpPr>
        <p:spPr>
          <a:xfrm>
            <a:off x="4382605" y="3170029"/>
            <a:ext cx="431800" cy="934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BE88AE4B-F5EE-52C0-6757-CD9B1CABC616}"/>
              </a:ext>
            </a:extLst>
          </p:cNvPr>
          <p:cNvSpPr/>
          <p:nvPr/>
        </p:nvSpPr>
        <p:spPr>
          <a:xfrm>
            <a:off x="6255614" y="3140544"/>
            <a:ext cx="431800" cy="934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9E478F90-6319-5ABA-E47B-6D6138964B96}"/>
              </a:ext>
            </a:extLst>
          </p:cNvPr>
          <p:cNvSpPr txBox="1"/>
          <p:nvPr/>
        </p:nvSpPr>
        <p:spPr>
          <a:xfrm>
            <a:off x="1854270" y="2984800"/>
            <a:ext cx="948780" cy="246221"/>
          </a:xfrm>
          <a:prstGeom prst="rect">
            <a:avLst/>
          </a:prstGeom>
          <a:noFill/>
        </p:spPr>
        <p:txBody>
          <a:bodyPr wrap="square" rtlCol="0">
            <a:spAutoFit/>
          </a:bodyPr>
          <a:lstStyle/>
          <a:p>
            <a:r>
              <a:rPr lang="en-US" sz="1000" dirty="0"/>
              <a:t>Pre-processing</a:t>
            </a:r>
            <a:endParaRPr lang="en-IN" sz="1000" dirty="0"/>
          </a:p>
        </p:txBody>
      </p:sp>
      <p:sp>
        <p:nvSpPr>
          <p:cNvPr id="18" name="TextBox 17">
            <a:extLst>
              <a:ext uri="{FF2B5EF4-FFF2-40B4-BE49-F238E27FC236}">
                <a16:creationId xmlns:a16="http://schemas.microsoft.com/office/drawing/2014/main" id="{C1DECDA1-4D94-8598-4676-93718220C15A}"/>
              </a:ext>
            </a:extLst>
          </p:cNvPr>
          <p:cNvSpPr txBox="1"/>
          <p:nvPr/>
        </p:nvSpPr>
        <p:spPr>
          <a:xfrm>
            <a:off x="4102751" y="2979285"/>
            <a:ext cx="1252977" cy="246221"/>
          </a:xfrm>
          <a:prstGeom prst="rect">
            <a:avLst/>
          </a:prstGeom>
          <a:noFill/>
        </p:spPr>
        <p:txBody>
          <a:bodyPr wrap="square" rtlCol="0">
            <a:spAutoFit/>
          </a:bodyPr>
          <a:lstStyle/>
          <a:p>
            <a:r>
              <a:rPr lang="en-US" sz="1000" dirty="0"/>
              <a:t>Feature extraction</a:t>
            </a:r>
          </a:p>
        </p:txBody>
      </p:sp>
      <p:sp>
        <p:nvSpPr>
          <p:cNvPr id="19" name="TextBox 18">
            <a:extLst>
              <a:ext uri="{FF2B5EF4-FFF2-40B4-BE49-F238E27FC236}">
                <a16:creationId xmlns:a16="http://schemas.microsoft.com/office/drawing/2014/main" id="{5237C6F8-BAEE-4AD1-3E09-34120F7F715F}"/>
              </a:ext>
            </a:extLst>
          </p:cNvPr>
          <p:cNvSpPr txBox="1"/>
          <p:nvPr/>
        </p:nvSpPr>
        <p:spPr>
          <a:xfrm>
            <a:off x="5963117" y="2963873"/>
            <a:ext cx="1016793" cy="246221"/>
          </a:xfrm>
          <a:prstGeom prst="rect">
            <a:avLst/>
          </a:prstGeom>
          <a:noFill/>
        </p:spPr>
        <p:txBody>
          <a:bodyPr wrap="square" rtlCol="0">
            <a:spAutoFit/>
          </a:bodyPr>
          <a:lstStyle/>
          <a:p>
            <a:r>
              <a:rPr lang="en-US" sz="1000" dirty="0"/>
              <a:t>Post-processing</a:t>
            </a:r>
            <a:endParaRPr lang="en-IN" sz="1000" dirty="0"/>
          </a:p>
        </p:txBody>
      </p:sp>
      <p:sp>
        <p:nvSpPr>
          <p:cNvPr id="20" name="TextBox 19">
            <a:extLst>
              <a:ext uri="{FF2B5EF4-FFF2-40B4-BE49-F238E27FC236}">
                <a16:creationId xmlns:a16="http://schemas.microsoft.com/office/drawing/2014/main" id="{6B33C334-C4F0-8525-C8B6-677DAAD5BB32}"/>
              </a:ext>
            </a:extLst>
          </p:cNvPr>
          <p:cNvSpPr txBox="1"/>
          <p:nvPr/>
        </p:nvSpPr>
        <p:spPr>
          <a:xfrm>
            <a:off x="7854950" y="4483519"/>
            <a:ext cx="671979" cy="307777"/>
          </a:xfrm>
          <a:prstGeom prst="rect">
            <a:avLst/>
          </a:prstGeom>
          <a:noFill/>
        </p:spPr>
        <p:txBody>
          <a:bodyPr wrap="none" rtlCol="0">
            <a:spAutoFit/>
          </a:bodyPr>
          <a:lstStyle/>
          <a:p>
            <a:r>
              <a:rPr lang="en-US" sz="1400" dirty="0"/>
              <a:t>[Jcr98]</a:t>
            </a:r>
            <a:endParaRPr lang="en-IN" sz="1400" dirty="0"/>
          </a:p>
        </p:txBody>
      </p:sp>
    </p:spTree>
    <p:extLst>
      <p:ext uri="{BB962C8B-B14F-4D97-AF65-F5344CB8AC3E}">
        <p14:creationId xmlns:p14="http://schemas.microsoft.com/office/powerpoint/2010/main" val="3329987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D7618F-821A-4F9F-AC6B-CCCEDEE7C438}"/>
              </a:ext>
            </a:extLst>
          </p:cNvPr>
          <p:cNvSpPr>
            <a:spLocks noGrp="1"/>
          </p:cNvSpPr>
          <p:nvPr>
            <p:ph idx="1"/>
          </p:nvPr>
        </p:nvSpPr>
        <p:spPr>
          <a:xfrm>
            <a:off x="704138" y="1179072"/>
            <a:ext cx="7727950" cy="3146072"/>
          </a:xfrm>
        </p:spPr>
        <p:txBody>
          <a:bodyPr/>
          <a:lstStyle/>
          <a:p>
            <a:pPr marL="0" indent="0">
              <a:buNone/>
            </a:pPr>
            <a:r>
              <a:rPr lang="en-US" dirty="0"/>
              <a:t>Provision of various functions and algorithms required for image acquisition, pre-processing, analyzing, post-processing and storage. </a:t>
            </a:r>
          </a:p>
          <a:p>
            <a:pPr marL="0" indent="0">
              <a:buNone/>
            </a:pPr>
            <a:endParaRPr lang="en-US" dirty="0"/>
          </a:p>
          <a:p>
            <a:pPr marL="0" indent="0">
              <a:buNone/>
            </a:pPr>
            <a:r>
              <a:rPr lang="en-US" dirty="0"/>
              <a:t>Easy to use and constantly under development for incorporating new algorithms.</a:t>
            </a:r>
          </a:p>
          <a:p>
            <a:pPr marL="0" indent="0">
              <a:buNone/>
            </a:pPr>
            <a:endParaRPr lang="en-US" dirty="0"/>
          </a:p>
          <a:p>
            <a:pPr marL="0" indent="0">
              <a:buNone/>
            </a:pPr>
            <a:r>
              <a:rPr lang="en-US" b="1" dirty="0"/>
              <a:t>Disadvantages of installing MATLAB on Raspberry Pi</a:t>
            </a:r>
            <a:r>
              <a:rPr lang="en-US" dirty="0"/>
              <a:t>:</a:t>
            </a:r>
          </a:p>
          <a:p>
            <a:r>
              <a:rPr lang="en-US" dirty="0"/>
              <a:t>It supports and old version of MATLAB which may not cover the latest image processing library.</a:t>
            </a:r>
          </a:p>
          <a:p>
            <a:r>
              <a:rPr lang="en-US" dirty="0"/>
              <a:t>It takes around time in running algorithms and makes the process very slow. In some cases, the speed ratio may reach 80. [OcvM20]</a:t>
            </a:r>
          </a:p>
          <a:p>
            <a:r>
              <a:rPr lang="en-US" dirty="0"/>
              <a:t>Need for translation of python code to MATLAB for robot motion that is provided from the manufacturer.</a:t>
            </a:r>
          </a:p>
          <a:p>
            <a:pPr marL="0" indent="0">
              <a:buNone/>
            </a:pPr>
            <a:endParaRPr lang="en-IN" dirty="0"/>
          </a:p>
          <a:p>
            <a:pPr marL="0" indent="0">
              <a:buNone/>
            </a:pPr>
            <a:endParaRPr lang="en-IN" dirty="0"/>
          </a:p>
        </p:txBody>
      </p:sp>
      <p:sp>
        <p:nvSpPr>
          <p:cNvPr id="3" name="Title 2">
            <a:extLst>
              <a:ext uri="{FF2B5EF4-FFF2-40B4-BE49-F238E27FC236}">
                <a16:creationId xmlns:a16="http://schemas.microsoft.com/office/drawing/2014/main" id="{035DB615-BBD2-479C-A146-6D793471F09C}"/>
              </a:ext>
            </a:extLst>
          </p:cNvPr>
          <p:cNvSpPr>
            <a:spLocks noGrp="1"/>
          </p:cNvSpPr>
          <p:nvPr>
            <p:ph type="title"/>
          </p:nvPr>
        </p:nvSpPr>
        <p:spPr/>
        <p:txBody>
          <a:bodyPr/>
          <a:lstStyle/>
          <a:p>
            <a:r>
              <a:rPr lang="en-US" dirty="0"/>
              <a:t>MATLAB Computer Vision Toolbox</a:t>
            </a:r>
            <a:br>
              <a:rPr lang="en-IN" dirty="0"/>
            </a:br>
            <a:endParaRPr lang="en-IN" dirty="0"/>
          </a:p>
        </p:txBody>
      </p:sp>
    </p:spTree>
    <p:extLst>
      <p:ext uri="{BB962C8B-B14F-4D97-AF65-F5344CB8AC3E}">
        <p14:creationId xmlns:p14="http://schemas.microsoft.com/office/powerpoint/2010/main" val="26150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8067E3-55FE-4D38-BD31-51F39B135412}"/>
              </a:ext>
            </a:extLst>
          </p:cNvPr>
          <p:cNvSpPr>
            <a:spLocks noGrp="1"/>
          </p:cNvSpPr>
          <p:nvPr>
            <p:ph idx="1"/>
          </p:nvPr>
        </p:nvSpPr>
        <p:spPr>
          <a:xfrm>
            <a:off x="708026" y="1174044"/>
            <a:ext cx="7727950" cy="3315406"/>
          </a:xfrm>
        </p:spPr>
        <p:txBody>
          <a:bodyPr/>
          <a:lstStyle/>
          <a:p>
            <a:pPr marL="0" indent="0">
              <a:buNone/>
            </a:pPr>
            <a:r>
              <a:rPr lang="en-US" sz="1600" dirty="0"/>
              <a:t>The image was first converted to grayscale and resized to a suitable resolution (Image Pre-processing) which simplifies the problem to a contrast based approach with 1-dimensional values. </a:t>
            </a:r>
          </a:p>
          <a:p>
            <a:pPr marL="0" indent="0">
              <a:buNone/>
            </a:pPr>
            <a:r>
              <a:rPr lang="en-US" sz="1600" dirty="0"/>
              <a:t>Then a corner detection algorithm was applied which detects corners based on the edge map it creates. </a:t>
            </a:r>
          </a:p>
          <a:p>
            <a:pPr marL="0" indent="0">
              <a:buNone/>
            </a:pPr>
            <a:r>
              <a:rPr lang="en-US" sz="1600" dirty="0"/>
              <a:t>The idea at post-processing was to estimate corners in a given image and apply door characteristics on the obtained corners. This could be understood in steps as:</a:t>
            </a:r>
          </a:p>
          <a:p>
            <a:pPr>
              <a:buFont typeface="Arial" panose="020B0604020202020204" pitchFamily="34" charset="0"/>
              <a:buChar char="•"/>
            </a:pPr>
            <a:r>
              <a:rPr lang="en-US" sz="1600" dirty="0"/>
              <a:t> Group 4 corners out of the obtained corners based on the quadrant they are in as a candidate for corners of the door.</a:t>
            </a:r>
          </a:p>
          <a:p>
            <a:pPr>
              <a:buFont typeface="Arial" panose="020B0604020202020204" pitchFamily="34" charset="0"/>
              <a:buChar char="•"/>
            </a:pPr>
            <a:r>
              <a:rPr lang="en-US" sz="1600" dirty="0"/>
              <a:t> Find lengths of all the 4 sides of the chosen pair and their absolute tilt about x-axis. If they are within a specific tolerance, the 4 points are actually a candidate of representing a door.</a:t>
            </a:r>
          </a:p>
          <a:p>
            <a:pPr>
              <a:buFont typeface="Arial" panose="020B0604020202020204" pitchFamily="34" charset="0"/>
              <a:buChar char="•"/>
            </a:pPr>
            <a:endParaRPr lang="en-IN" sz="1600" dirty="0"/>
          </a:p>
          <a:p>
            <a:endParaRPr lang="en-IN" dirty="0"/>
          </a:p>
        </p:txBody>
      </p:sp>
      <p:sp>
        <p:nvSpPr>
          <p:cNvPr id="3" name="Title 2">
            <a:extLst>
              <a:ext uri="{FF2B5EF4-FFF2-40B4-BE49-F238E27FC236}">
                <a16:creationId xmlns:a16="http://schemas.microsoft.com/office/drawing/2014/main" id="{0C58DF0A-7A9E-4E2C-89DD-64B0BBBF8DF7}"/>
              </a:ext>
            </a:extLst>
          </p:cNvPr>
          <p:cNvSpPr>
            <a:spLocks noGrp="1"/>
          </p:cNvSpPr>
          <p:nvPr>
            <p:ph type="title"/>
          </p:nvPr>
        </p:nvSpPr>
        <p:spPr/>
        <p:txBody>
          <a:bodyPr/>
          <a:lstStyle/>
          <a:p>
            <a:r>
              <a:rPr lang="en-US" dirty="0"/>
              <a:t>Pre-Processing, Analysis and Post-Processing</a:t>
            </a:r>
            <a:br>
              <a:rPr lang="en-IN" dirty="0"/>
            </a:br>
            <a:endParaRPr lang="en-IN" dirty="0"/>
          </a:p>
        </p:txBody>
      </p:sp>
    </p:spTree>
    <p:extLst>
      <p:ext uri="{BB962C8B-B14F-4D97-AF65-F5344CB8AC3E}">
        <p14:creationId xmlns:p14="http://schemas.microsoft.com/office/powerpoint/2010/main" val="1077347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58DF0A-7A9E-4E2C-89DD-64B0BBBF8DF7}"/>
              </a:ext>
            </a:extLst>
          </p:cNvPr>
          <p:cNvSpPr>
            <a:spLocks noGrp="1"/>
          </p:cNvSpPr>
          <p:nvPr>
            <p:ph type="title"/>
          </p:nvPr>
        </p:nvSpPr>
        <p:spPr/>
        <p:txBody>
          <a:bodyPr/>
          <a:lstStyle/>
          <a:p>
            <a:r>
              <a:rPr lang="en-US" dirty="0"/>
              <a:t>Images from Analysis (Corner Detection) in MATLAB</a:t>
            </a:r>
            <a:br>
              <a:rPr lang="en-IN" dirty="0"/>
            </a:br>
            <a:endParaRPr lang="en-IN" dirty="0"/>
          </a:p>
        </p:txBody>
      </p:sp>
      <p:pic>
        <p:nvPicPr>
          <p:cNvPr id="4" name="Picture 3">
            <a:extLst>
              <a:ext uri="{FF2B5EF4-FFF2-40B4-BE49-F238E27FC236}">
                <a16:creationId xmlns:a16="http://schemas.microsoft.com/office/drawing/2014/main" id="{03ED401E-E386-4ECE-9901-21BAB65326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1439" y="1719062"/>
            <a:ext cx="1543050" cy="2362978"/>
          </a:xfrm>
          <a:prstGeom prst="rect">
            <a:avLst/>
          </a:prstGeom>
        </p:spPr>
      </p:pic>
      <p:pic>
        <p:nvPicPr>
          <p:cNvPr id="5" name="Picture 4">
            <a:extLst>
              <a:ext uri="{FF2B5EF4-FFF2-40B4-BE49-F238E27FC236}">
                <a16:creationId xmlns:a16="http://schemas.microsoft.com/office/drawing/2014/main" id="{D33C15E7-300F-4189-95B5-6CD2C60C1F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8734" y="1719060"/>
            <a:ext cx="1772234" cy="2362980"/>
          </a:xfrm>
          <a:prstGeom prst="rect">
            <a:avLst/>
          </a:prstGeom>
        </p:spPr>
      </p:pic>
      <p:pic>
        <p:nvPicPr>
          <p:cNvPr id="6" name="Picture 5">
            <a:extLst>
              <a:ext uri="{FF2B5EF4-FFF2-40B4-BE49-F238E27FC236}">
                <a16:creationId xmlns:a16="http://schemas.microsoft.com/office/drawing/2014/main" id="{F98DAEF3-E8FB-4280-A1E6-D9386235D2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5895" y="1719064"/>
            <a:ext cx="1772232" cy="2362978"/>
          </a:xfrm>
          <a:prstGeom prst="rect">
            <a:avLst/>
          </a:prstGeom>
        </p:spPr>
      </p:pic>
    </p:spTree>
    <p:extLst>
      <p:ext uri="{BB962C8B-B14F-4D97-AF65-F5344CB8AC3E}">
        <p14:creationId xmlns:p14="http://schemas.microsoft.com/office/powerpoint/2010/main" val="4078221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58DF0A-7A9E-4E2C-89DD-64B0BBBF8DF7}"/>
              </a:ext>
            </a:extLst>
          </p:cNvPr>
          <p:cNvSpPr>
            <a:spLocks noGrp="1"/>
          </p:cNvSpPr>
          <p:nvPr>
            <p:ph type="title"/>
          </p:nvPr>
        </p:nvSpPr>
        <p:spPr/>
        <p:txBody>
          <a:bodyPr/>
          <a:lstStyle/>
          <a:p>
            <a:r>
              <a:rPr lang="en-US" dirty="0"/>
              <a:t>Post-Processing Results</a:t>
            </a:r>
            <a:br>
              <a:rPr lang="en-IN" dirty="0"/>
            </a:br>
            <a:endParaRPr lang="en-IN" dirty="0"/>
          </a:p>
        </p:txBody>
      </p:sp>
      <p:pic>
        <p:nvPicPr>
          <p:cNvPr id="4" name="Content Placeholder 4">
            <a:extLst>
              <a:ext uri="{FF2B5EF4-FFF2-40B4-BE49-F238E27FC236}">
                <a16:creationId xmlns:a16="http://schemas.microsoft.com/office/drawing/2014/main" id="{5D59C0CE-0C80-4639-AEC2-633B88B1CEE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9178" t="5548" r="20237" b="16132"/>
          <a:stretch/>
        </p:blipFill>
        <p:spPr>
          <a:xfrm>
            <a:off x="298454" y="980962"/>
            <a:ext cx="2410022" cy="3181575"/>
          </a:xfrm>
        </p:spPr>
      </p:pic>
      <p:pic>
        <p:nvPicPr>
          <p:cNvPr id="5" name="Picture 4">
            <a:extLst>
              <a:ext uri="{FF2B5EF4-FFF2-40B4-BE49-F238E27FC236}">
                <a16:creationId xmlns:a16="http://schemas.microsoft.com/office/drawing/2014/main" id="{B2A2EB36-5BE9-4076-943A-341DC053381C}"/>
              </a:ext>
            </a:extLst>
          </p:cNvPr>
          <p:cNvPicPr>
            <a:picLocks noChangeAspect="1"/>
          </p:cNvPicPr>
          <p:nvPr/>
        </p:nvPicPr>
        <p:blipFill rotWithShape="1">
          <a:blip r:embed="rId3">
            <a:extLst>
              <a:ext uri="{28A0092B-C50C-407E-A947-70E740481C1C}">
                <a14:useLocalDpi xmlns:a14="http://schemas.microsoft.com/office/drawing/2010/main" val="0"/>
              </a:ext>
            </a:extLst>
          </a:blip>
          <a:srcRect l="11542" r="8364"/>
          <a:stretch/>
        </p:blipFill>
        <p:spPr>
          <a:xfrm>
            <a:off x="3173951" y="870282"/>
            <a:ext cx="5671595" cy="3415203"/>
          </a:xfrm>
          <a:prstGeom prst="rect">
            <a:avLst/>
          </a:prstGeom>
        </p:spPr>
      </p:pic>
    </p:spTree>
    <p:extLst>
      <p:ext uri="{BB962C8B-B14F-4D97-AF65-F5344CB8AC3E}">
        <p14:creationId xmlns:p14="http://schemas.microsoft.com/office/powerpoint/2010/main" val="1188759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8067E3-55FE-4D38-BD31-51F39B135412}"/>
              </a:ext>
            </a:extLst>
          </p:cNvPr>
          <p:cNvSpPr>
            <a:spLocks noGrp="1"/>
          </p:cNvSpPr>
          <p:nvPr>
            <p:ph idx="1"/>
          </p:nvPr>
        </p:nvSpPr>
        <p:spPr/>
        <p:txBody>
          <a:bodyPr/>
          <a:lstStyle/>
          <a:p>
            <a:r>
              <a:rPr lang="en-US" dirty="0"/>
              <a:t>Since the program was to be deployed on the Raspberry Pi eventually, the first though was direct deployment of MATLAB code on the board using the Code Gen add-on from MATLAB. But the bugs could not be fixed as there were many functions and code bits which could not be directly translated to C++/Python. E.g. It doesn’t allow increase of array size every loop.</a:t>
            </a:r>
          </a:p>
          <a:p>
            <a:r>
              <a:rPr lang="en-US" dirty="0"/>
              <a:t>OpenCV was the most used library for deploying image processing programs on RPi. Unfortunately the corner detection function which was used in MATLAB could not be translated directly into OpenCV. Thus using Harris Corner Detection with Python was the obvious choice initially.</a:t>
            </a:r>
          </a:p>
          <a:p>
            <a:r>
              <a:rPr lang="en-US" dirty="0"/>
              <a:t>Also, since the robot was available with power now, the images used now were from the Pi Camera.</a:t>
            </a:r>
          </a:p>
          <a:p>
            <a:endParaRPr lang="en-IN" dirty="0"/>
          </a:p>
        </p:txBody>
      </p:sp>
      <p:sp>
        <p:nvSpPr>
          <p:cNvPr id="3" name="Title 2">
            <a:extLst>
              <a:ext uri="{FF2B5EF4-FFF2-40B4-BE49-F238E27FC236}">
                <a16:creationId xmlns:a16="http://schemas.microsoft.com/office/drawing/2014/main" id="{0C58DF0A-7A9E-4E2C-89DD-64B0BBBF8DF7}"/>
              </a:ext>
            </a:extLst>
          </p:cNvPr>
          <p:cNvSpPr>
            <a:spLocks noGrp="1"/>
          </p:cNvSpPr>
          <p:nvPr>
            <p:ph type="title"/>
          </p:nvPr>
        </p:nvSpPr>
        <p:spPr/>
        <p:txBody>
          <a:bodyPr/>
          <a:lstStyle/>
          <a:p>
            <a:r>
              <a:rPr lang="en-US" dirty="0"/>
              <a:t>Open CV on RPi</a:t>
            </a:r>
            <a:br>
              <a:rPr lang="en-IN" dirty="0"/>
            </a:br>
            <a:endParaRPr lang="en-IN" dirty="0"/>
          </a:p>
        </p:txBody>
      </p:sp>
    </p:spTree>
    <p:extLst>
      <p:ext uri="{BB962C8B-B14F-4D97-AF65-F5344CB8AC3E}">
        <p14:creationId xmlns:p14="http://schemas.microsoft.com/office/powerpoint/2010/main" val="1816797428"/>
      </p:ext>
    </p:extLst>
  </p:cSld>
  <p:clrMapOvr>
    <a:masterClrMapping/>
  </p:clrMapOvr>
</p:sld>
</file>

<file path=ppt/theme/theme1.xml><?xml version="1.0" encoding="utf-8"?>
<a:theme xmlns:a="http://schemas.openxmlformats.org/drawingml/2006/main" name="blank">
  <a:themeElements>
    <a:clrScheme name="TU KL">
      <a:dk1>
        <a:sysClr val="windowText" lastClr="000000"/>
      </a:dk1>
      <a:lt1>
        <a:sysClr val="window" lastClr="FFFFFF"/>
      </a:lt1>
      <a:dk2>
        <a:srgbClr val="005F8C"/>
      </a:dk2>
      <a:lt2>
        <a:srgbClr val="EEECE1"/>
      </a:lt2>
      <a:accent1>
        <a:srgbClr val="B92819"/>
      </a:accent1>
      <a:accent2>
        <a:srgbClr val="827D78"/>
      </a:accent2>
      <a:accent3>
        <a:srgbClr val="C3BEB9"/>
      </a:accent3>
      <a:accent4>
        <a:srgbClr val="828C96"/>
      </a:accent4>
      <a:accent5>
        <a:srgbClr val="C3C8C8"/>
      </a:accent5>
      <a:accent6>
        <a:srgbClr val="82AFC8"/>
      </a:accent6>
      <a:hlink>
        <a:srgbClr val="C80096"/>
      </a:hlink>
      <a:folHlink>
        <a:srgbClr val="AA008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688</TotalTime>
  <Words>2574</Words>
  <Application>Microsoft Office PowerPoint</Application>
  <PresentationFormat>On-screen Show (16:9)</PresentationFormat>
  <Paragraphs>212</Paragraphs>
  <Slides>38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Wingdings</vt:lpstr>
      <vt:lpstr>blank</vt:lpstr>
      <vt:lpstr>MOBILE ROBOTICS PROJECT</vt:lpstr>
      <vt:lpstr>Contents</vt:lpstr>
      <vt:lpstr>Mobile Robot Specifications</vt:lpstr>
      <vt:lpstr>Steps in Image Processing </vt:lpstr>
      <vt:lpstr>MATLAB Computer Vision Toolbox </vt:lpstr>
      <vt:lpstr>Pre-Processing, Analysis and Post-Processing </vt:lpstr>
      <vt:lpstr>Images from Analysis (Corner Detection) in MATLAB </vt:lpstr>
      <vt:lpstr>Post-Processing Results </vt:lpstr>
      <vt:lpstr>Open CV on RPi </vt:lpstr>
      <vt:lpstr>Acquired images to detect door status (open/close) </vt:lpstr>
      <vt:lpstr>Results from OpenCV Harris Corner Detection  </vt:lpstr>
      <vt:lpstr>Various other Approaches </vt:lpstr>
      <vt:lpstr>Contour Detection </vt:lpstr>
      <vt:lpstr>Canny Edge Detection </vt:lpstr>
      <vt:lpstr>FloodFill </vt:lpstr>
      <vt:lpstr>Results from FloodFill on images from corridor </vt:lpstr>
      <vt:lpstr>Results from FloodFill on images from corridor </vt:lpstr>
      <vt:lpstr>Results from FloodFill on images from corridor </vt:lpstr>
      <vt:lpstr>FloodFill Approach  </vt:lpstr>
      <vt:lpstr>Test Run Results</vt:lpstr>
      <vt:lpstr>Analyzing Motion of the Robot</vt:lpstr>
      <vt:lpstr>Necessary Considerations for the Motion of the Robot</vt:lpstr>
      <vt:lpstr>Ultrasonic Sensor for Obstacle Avoidance</vt:lpstr>
      <vt:lpstr>Ultrasonic Sensor Working Principle</vt:lpstr>
      <vt:lpstr>Obstacle Avoidance Algorithm</vt:lpstr>
      <vt:lpstr>Obstacle Avoidance Algorithm</vt:lpstr>
      <vt:lpstr>The Default Case</vt:lpstr>
      <vt:lpstr>Case I: Corner Case</vt:lpstr>
      <vt:lpstr>Case II: Clearance case</vt:lpstr>
      <vt:lpstr>Case II: Clearance case</vt:lpstr>
      <vt:lpstr>Clearance Case Video Segment</vt:lpstr>
      <vt:lpstr>Challenges in Robot Motion</vt:lpstr>
      <vt:lpstr>Code optimization</vt:lpstr>
      <vt:lpstr>Miscellaneous Problems</vt:lpstr>
      <vt:lpstr>Conclusion</vt:lpstr>
      <vt:lpstr>Future Scope</vt:lpstr>
      <vt:lpstr>References</vt:lpstr>
      <vt:lpstr>Thank You!</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Anna Nehring</dc:creator>
  <cp:lastModifiedBy>HeartBreakKid</cp:lastModifiedBy>
  <cp:revision>62</cp:revision>
  <dcterms:created xsi:type="dcterms:W3CDTF">2014-10-13T13:03:21Z</dcterms:created>
  <dcterms:modified xsi:type="dcterms:W3CDTF">2024-03-19T21:52:05Z</dcterms:modified>
</cp:coreProperties>
</file>